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97" r:id="rId3"/>
    <p:sldId id="282" r:id="rId4"/>
    <p:sldId id="284" r:id="rId5"/>
    <p:sldId id="285" r:id="rId6"/>
    <p:sldId id="286" r:id="rId7"/>
    <p:sldId id="287" r:id="rId8"/>
    <p:sldId id="288" r:id="rId9"/>
    <p:sldId id="289" r:id="rId10"/>
    <p:sldId id="298" r:id="rId11"/>
    <p:sldId id="299" r:id="rId12"/>
    <p:sldId id="300" r:id="rId13"/>
    <p:sldId id="261" r:id="rId14"/>
    <p:sldId id="290" r:id="rId15"/>
    <p:sldId id="291" r:id="rId16"/>
    <p:sldId id="292" r:id="rId17"/>
    <p:sldId id="293" r:id="rId18"/>
    <p:sldId id="296" r:id="rId19"/>
    <p:sldId id="294" r:id="rId20"/>
    <p:sldId id="301" r:id="rId21"/>
    <p:sldId id="265" r:id="rId22"/>
    <p:sldId id="263" r:id="rId23"/>
    <p:sldId id="264" r:id="rId24"/>
    <p:sldId id="262" r:id="rId2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521415D9-36F7-43E2-AB2F-B90AF26B5E84}">
      <p14:sectionLst xmlns:p14="http://schemas.microsoft.com/office/powerpoint/2010/main">
        <p14:section name="Default Section" id="{361CA3F2-2407-4880-B20E-2D4D6439E569}">
          <p14:sldIdLst>
            <p14:sldId id="256"/>
            <p14:sldId id="297"/>
            <p14:sldId id="282"/>
            <p14:sldId id="284"/>
            <p14:sldId id="285"/>
            <p14:sldId id="286"/>
            <p14:sldId id="287"/>
            <p14:sldId id="288"/>
            <p14:sldId id="289"/>
            <p14:sldId id="298"/>
            <p14:sldId id="299"/>
            <p14:sldId id="300"/>
            <p14:sldId id="261"/>
            <p14:sldId id="290"/>
            <p14:sldId id="291"/>
            <p14:sldId id="292"/>
            <p14:sldId id="293"/>
            <p14:sldId id="296"/>
            <p14:sldId id="294"/>
            <p14:sldId id="301"/>
            <p14:sldId id="265"/>
            <p14:sldId id="263"/>
            <p14:sldId id="264"/>
            <p14:sldId id="262"/>
          </p14:sldIdLst>
        </p14:section>
        <p14:section name="Untitled Section" id="{74FFB3DE-7702-4FF2-9695-B1ADACFC8E81}">
          <p14:sldIdLst/>
        </p14:section>
      </p14:sectionLst>
    </p:ex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258" y="12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18.09.2020</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18.09.2020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18.09.2020</a:t>
            </a:fld>
            <a:endParaRPr lang="nb-NO" dirty="0"/>
          </a:p>
        </p:txBody>
      </p:sp>
      <p:pic>
        <p:nvPicPr>
          <p:cNvPr id="1031" name="Picture 10" descr="JUS_IFP_A.png"/>
          <p:cNvPicPr>
            <a:picLocks noChangeAspect="1"/>
          </p:cNvPicPr>
          <p:nvPr userDrawn="1"/>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ovdata.no/pro/#reference/lov/1992-06-26-86/%C2%A77-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ovdata.no/pro/#reference/lov/1984-06-08-59/%C2%A77-9" TargetMode="External"/><Relationship Id="rId2" Type="http://schemas.openxmlformats.org/officeDocument/2006/relationships/hyperlink" Target="https://lovdata.no/pro/#reference/lov/1984-06-08-59/%C2%A77-2" TargetMode="External"/><Relationship Id="rId1" Type="http://schemas.openxmlformats.org/officeDocument/2006/relationships/slideLayout" Target="../slideLayouts/slideLayout2.xml"/><Relationship Id="rId4" Type="http://schemas.openxmlformats.org/officeDocument/2006/relationships/hyperlink" Target="https://lovdata.no/pro/#reference/lov/1984-06-08-59/%C2%A77-1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lovdata.no/pro/#reference/lov/1984-06-08-59/kap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ovdata.no/pro/#reference/avgjorelse/rt-1988-1142" TargetMode="External"/><Relationship Id="rId2" Type="http://schemas.openxmlformats.org/officeDocument/2006/relationships/hyperlink" Target="https://lovdata.no/pro/#reference/lov/1984-06-08-58/%C2%A76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ovdata.no/pro/#reference/lov/1984-06-08-58/%C2%A761" TargetMode="External"/><Relationship Id="rId2" Type="http://schemas.openxmlformats.org/officeDocument/2006/relationships/hyperlink" Target="https://lovdata.no/pro/#reference/avgjorelse/rt-1950-1132" TargetMode="External"/><Relationship Id="rId1" Type="http://schemas.openxmlformats.org/officeDocument/2006/relationships/slideLayout" Target="../slideLayouts/slideLayout2.xml"/><Relationship Id="rId4" Type="http://schemas.openxmlformats.org/officeDocument/2006/relationships/hyperlink" Target="https://lovdata.no/pro/#reference/avgjorelse/rt-1977-123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dirty="0" smtClean="0"/>
              <a:t>Jus 5850 Konkurs og panterett, film 5</a:t>
            </a:r>
            <a:endParaRPr lang="nb-NO" dirty="0"/>
          </a:p>
        </p:txBody>
      </p:sp>
      <p:sp>
        <p:nvSpPr>
          <p:cNvPr id="15363" name="Subtitle 6"/>
          <p:cNvSpPr>
            <a:spLocks noGrp="1"/>
          </p:cNvSpPr>
          <p:nvPr>
            <p:ph type="subTitle" sz="quarter" idx="1"/>
          </p:nvPr>
        </p:nvSpPr>
        <p:spPr/>
        <p:txBody>
          <a:bodyPr/>
          <a:lstStyle/>
          <a:p>
            <a:pPr eaLnBrk="1" hangingPunct="1"/>
            <a:r>
              <a:rPr lang="nb-NO" sz="1400" dirty="0" smtClean="0">
                <a:latin typeface="Arial" charset="0"/>
                <a:ea typeface="Arial" charset="0"/>
                <a:cs typeface="Arial" charset="0"/>
              </a:rPr>
              <a:t>Stipendiat Morten Smedal Nadheim</a:t>
            </a:r>
            <a:endParaRPr lang="nb-NO"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88742"/>
          </a:xfrm>
        </p:spPr>
        <p:txBody>
          <a:bodyPr/>
          <a:lstStyle/>
          <a:p>
            <a:r>
              <a:rPr lang="nb-NO" dirty="0" smtClean="0"/>
              <a:t>Raljering over eiendomsretten</a:t>
            </a:r>
            <a:endParaRPr lang="nb-NO" dirty="0"/>
          </a:p>
        </p:txBody>
      </p:sp>
      <p:sp>
        <p:nvSpPr>
          <p:cNvPr id="3" name="Content Placeholder 2"/>
          <p:cNvSpPr>
            <a:spLocks noGrp="1"/>
          </p:cNvSpPr>
          <p:nvPr>
            <p:ph idx="1"/>
          </p:nvPr>
        </p:nvSpPr>
        <p:spPr>
          <a:xfrm>
            <a:off x="1027298" y="1180871"/>
            <a:ext cx="8009197" cy="5542088"/>
          </a:xfrm>
        </p:spPr>
        <p:txBody>
          <a:bodyPr/>
          <a:lstStyle/>
          <a:p>
            <a:pPr marL="0" indent="0">
              <a:buNone/>
            </a:pPr>
            <a:endParaRPr lang="nb-NO" dirty="0"/>
          </a:p>
          <a:p>
            <a:pPr marL="0" indent="0">
              <a:buNone/>
            </a:pPr>
            <a:endParaRPr lang="nb-NO"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261" y="3750117"/>
            <a:ext cx="3829219" cy="2847235"/>
          </a:xfrm>
          <a:prstGeom prst="rect">
            <a:avLst/>
          </a:prstGeom>
        </p:spPr>
      </p:pic>
      <p:sp>
        <p:nvSpPr>
          <p:cNvPr id="5" name="TextBox 4"/>
          <p:cNvSpPr txBox="1"/>
          <p:nvPr/>
        </p:nvSpPr>
        <p:spPr>
          <a:xfrm>
            <a:off x="7608069" y="6261293"/>
            <a:ext cx="1656184" cy="461665"/>
          </a:xfrm>
          <a:prstGeom prst="rect">
            <a:avLst/>
          </a:prstGeom>
          <a:noFill/>
        </p:spPr>
        <p:txBody>
          <a:bodyPr wrap="square" rtlCol="0">
            <a:spAutoFit/>
          </a:bodyPr>
          <a:lstStyle/>
          <a:p>
            <a:r>
              <a:rPr lang="nb-NO" sz="1200" dirty="0" smtClean="0"/>
              <a:t>Foto: Thomas Danbolt/Nammo</a:t>
            </a:r>
            <a:endParaRPr lang="nb-NO" sz="1200" dirty="0"/>
          </a:p>
        </p:txBody>
      </p:sp>
      <p:sp>
        <p:nvSpPr>
          <p:cNvPr id="12" name="Explosion 2 11"/>
          <p:cNvSpPr/>
          <p:nvPr/>
        </p:nvSpPr>
        <p:spPr bwMode="auto">
          <a:xfrm>
            <a:off x="3080080" y="2748403"/>
            <a:ext cx="1815215" cy="2003428"/>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3" name="TextBox 12"/>
          <p:cNvSpPr txBox="1"/>
          <p:nvPr/>
        </p:nvSpPr>
        <p:spPr>
          <a:xfrm>
            <a:off x="3205838" y="3424455"/>
            <a:ext cx="1689457" cy="400110"/>
          </a:xfrm>
          <a:prstGeom prst="rect">
            <a:avLst/>
          </a:prstGeom>
          <a:noFill/>
        </p:spPr>
        <p:txBody>
          <a:bodyPr wrap="square" rtlCol="0">
            <a:spAutoFit/>
          </a:bodyPr>
          <a:lstStyle/>
          <a:p>
            <a:r>
              <a:rPr lang="nb-NO" dirty="0" smtClean="0"/>
              <a:t>Eiendomsrett</a:t>
            </a:r>
            <a:endParaRPr lang="nb-NO" dirty="0"/>
          </a:p>
        </p:txBody>
      </p:sp>
      <p:sp>
        <p:nvSpPr>
          <p:cNvPr id="6" name="TextBox 5"/>
          <p:cNvSpPr txBox="1"/>
          <p:nvPr/>
        </p:nvSpPr>
        <p:spPr>
          <a:xfrm>
            <a:off x="455811" y="2154490"/>
            <a:ext cx="2923692" cy="4278094"/>
          </a:xfrm>
          <a:prstGeom prst="rect">
            <a:avLst/>
          </a:prstGeom>
          <a:noFill/>
        </p:spPr>
        <p:txBody>
          <a:bodyPr wrap="square" rtlCol="0">
            <a:spAutoFit/>
          </a:bodyPr>
          <a:lstStyle/>
          <a:p>
            <a:r>
              <a:rPr lang="nb-NO" sz="1600" dirty="0" smtClean="0"/>
              <a:t>«I nordisk rett er vi i dag </a:t>
            </a:r>
            <a:r>
              <a:rPr lang="nb-NO" sz="1600" dirty="0" err="1" smtClean="0"/>
              <a:t>meir</a:t>
            </a:r>
            <a:r>
              <a:rPr lang="nb-NO" sz="1600" dirty="0" smtClean="0"/>
              <a:t> </a:t>
            </a:r>
            <a:r>
              <a:rPr lang="nb-NO" sz="1600" dirty="0" err="1" smtClean="0"/>
              <a:t>opptekne</a:t>
            </a:r>
            <a:r>
              <a:rPr lang="nb-NO" sz="1600" dirty="0" smtClean="0"/>
              <a:t> av kva stilling </a:t>
            </a:r>
            <a:r>
              <a:rPr lang="nb-NO" sz="1600" dirty="0" err="1" smtClean="0"/>
              <a:t>ervarveren</a:t>
            </a:r>
            <a:r>
              <a:rPr lang="nb-NO" sz="1600" dirty="0" smtClean="0"/>
              <a:t> har i kvar av </a:t>
            </a:r>
            <a:r>
              <a:rPr lang="nb-NO" sz="1600" dirty="0" err="1" smtClean="0"/>
              <a:t>dei</a:t>
            </a:r>
            <a:r>
              <a:rPr lang="nb-NO" sz="1600" dirty="0" smtClean="0"/>
              <a:t> </a:t>
            </a:r>
            <a:r>
              <a:rPr lang="nb-NO" sz="1600" dirty="0" err="1" smtClean="0"/>
              <a:t>rettslege</a:t>
            </a:r>
            <a:r>
              <a:rPr lang="nb-NO" sz="1600" dirty="0" smtClean="0"/>
              <a:t> </a:t>
            </a:r>
            <a:r>
              <a:rPr lang="nb-NO" sz="1600" dirty="0" err="1" smtClean="0"/>
              <a:t>relasjonane</a:t>
            </a:r>
            <a:r>
              <a:rPr lang="nb-NO" sz="1600" dirty="0" smtClean="0"/>
              <a:t> som er aktuelle» s. 52</a:t>
            </a:r>
          </a:p>
          <a:p>
            <a:endParaRPr lang="nb-NO" sz="1600" dirty="0"/>
          </a:p>
          <a:p>
            <a:r>
              <a:rPr lang="nb-NO" sz="1600" dirty="0" smtClean="0"/>
              <a:t>«Den som meiner at </a:t>
            </a:r>
            <a:r>
              <a:rPr lang="nb-NO" sz="1600" dirty="0" err="1" smtClean="0"/>
              <a:t>at</a:t>
            </a:r>
            <a:r>
              <a:rPr lang="nb-NO" sz="1600" dirty="0" smtClean="0"/>
              <a:t> </a:t>
            </a:r>
            <a:r>
              <a:rPr lang="nb-NO" sz="1600" dirty="0" err="1" smtClean="0"/>
              <a:t>reglane</a:t>
            </a:r>
            <a:r>
              <a:rPr lang="nb-NO" sz="1600" dirty="0" smtClean="0"/>
              <a:t> er </a:t>
            </a:r>
            <a:r>
              <a:rPr lang="nb-NO" sz="1600" dirty="0" err="1" smtClean="0"/>
              <a:t>lettare</a:t>
            </a:r>
            <a:r>
              <a:rPr lang="nb-NO" sz="1600" dirty="0" smtClean="0"/>
              <a:t> å </a:t>
            </a:r>
            <a:r>
              <a:rPr lang="nb-NO" sz="1600" dirty="0" err="1" smtClean="0"/>
              <a:t>skjøne</a:t>
            </a:r>
            <a:r>
              <a:rPr lang="nb-NO" sz="1600" dirty="0" smtClean="0"/>
              <a:t> med </a:t>
            </a:r>
            <a:r>
              <a:rPr lang="nb-NO" sz="1600" dirty="0" err="1" smtClean="0"/>
              <a:t>eitt</a:t>
            </a:r>
            <a:r>
              <a:rPr lang="nb-NO" sz="1600" dirty="0" smtClean="0"/>
              <a:t> tidspunkt for når </a:t>
            </a:r>
            <a:r>
              <a:rPr lang="nb-NO" sz="1600" dirty="0" err="1" smtClean="0"/>
              <a:t>eigedomsretten</a:t>
            </a:r>
            <a:r>
              <a:rPr lang="nb-NO" sz="1600" dirty="0" smtClean="0"/>
              <a:t> går over, må gjerne nytte den ordlegginga, om han </a:t>
            </a:r>
            <a:r>
              <a:rPr lang="nb-NO" sz="1600" dirty="0" err="1" smtClean="0"/>
              <a:t>berre</a:t>
            </a:r>
            <a:r>
              <a:rPr lang="nb-NO" sz="1600" dirty="0" smtClean="0"/>
              <a:t> </a:t>
            </a:r>
            <a:r>
              <a:rPr lang="nb-NO" sz="1600" dirty="0" err="1" smtClean="0"/>
              <a:t>forklårer</a:t>
            </a:r>
            <a:r>
              <a:rPr lang="nb-NO" sz="1600" dirty="0" smtClean="0"/>
              <a:t> kva som ligg i dette i </a:t>
            </a:r>
            <a:r>
              <a:rPr lang="nb-NO" sz="1600" dirty="0" err="1" smtClean="0"/>
              <a:t>dei</a:t>
            </a:r>
            <a:r>
              <a:rPr lang="nb-NO" sz="1600" dirty="0" smtClean="0"/>
              <a:t> ulike </a:t>
            </a:r>
            <a:r>
              <a:rPr lang="nb-NO" sz="1600" dirty="0" err="1" smtClean="0"/>
              <a:t>konfliktane</a:t>
            </a:r>
            <a:r>
              <a:rPr lang="nb-NO" sz="1600" dirty="0" smtClean="0"/>
              <a:t>» s. 55</a:t>
            </a:r>
          </a:p>
          <a:p>
            <a:endParaRPr lang="nb-NO" sz="1600" dirty="0" smtClean="0"/>
          </a:p>
          <a:p>
            <a:r>
              <a:rPr lang="nb-NO" sz="1600" dirty="0" smtClean="0"/>
              <a:t>Lilleholt (2018) Allmenn formuerett</a:t>
            </a:r>
            <a:endParaRPr lang="nb-NO" sz="1600" dirty="0"/>
          </a:p>
        </p:txBody>
      </p:sp>
      <p:sp>
        <p:nvSpPr>
          <p:cNvPr id="7" name="TextBox 6"/>
          <p:cNvSpPr txBox="1"/>
          <p:nvPr/>
        </p:nvSpPr>
        <p:spPr>
          <a:xfrm>
            <a:off x="6372200" y="1340768"/>
            <a:ext cx="2664295" cy="3693319"/>
          </a:xfrm>
          <a:prstGeom prst="rect">
            <a:avLst/>
          </a:prstGeom>
          <a:noFill/>
        </p:spPr>
        <p:txBody>
          <a:bodyPr wrap="square" rtlCol="0">
            <a:spAutoFit/>
          </a:bodyPr>
          <a:lstStyle/>
          <a:p>
            <a:r>
              <a:rPr lang="nb-NO" sz="1800" dirty="0" smtClean="0"/>
              <a:t>Det er et ønske om å kunne veie hensyn som gjør seg gjeldende i hvert enkelt typetilfelle, og finne en god løsning, som ligger bak at man i nordisk rett har vegret seg mot å </a:t>
            </a:r>
            <a:r>
              <a:rPr lang="nb-NO" sz="1800" dirty="0" err="1" smtClean="0"/>
              <a:t>å</a:t>
            </a:r>
            <a:r>
              <a:rPr lang="nb-NO" sz="1800" dirty="0" smtClean="0"/>
              <a:t> ville knytte rettsvirkninger direkte til et bestemt punkt der eiendomsretten går over» Marthinussen (2018) s. 27</a:t>
            </a:r>
            <a:endParaRPr lang="nb-NO" sz="1800" dirty="0"/>
          </a:p>
        </p:txBody>
      </p:sp>
      <p:sp>
        <p:nvSpPr>
          <p:cNvPr id="8" name="Rectangle 7"/>
          <p:cNvSpPr/>
          <p:nvPr/>
        </p:nvSpPr>
        <p:spPr bwMode="auto">
          <a:xfrm>
            <a:off x="3543027" y="2236280"/>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1" name="Rectangle 10"/>
          <p:cNvSpPr/>
          <p:nvPr/>
        </p:nvSpPr>
        <p:spPr bwMode="auto">
          <a:xfrm>
            <a:off x="4876160" y="2349728"/>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4" name="Rectangle 13"/>
          <p:cNvSpPr/>
          <p:nvPr/>
        </p:nvSpPr>
        <p:spPr bwMode="auto">
          <a:xfrm>
            <a:off x="3886939" y="6215626"/>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5" name="Rectangle 14"/>
          <p:cNvSpPr/>
          <p:nvPr/>
        </p:nvSpPr>
        <p:spPr bwMode="auto">
          <a:xfrm>
            <a:off x="5039067" y="3095490"/>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6" name="Rectangle 15"/>
          <p:cNvSpPr/>
          <p:nvPr/>
        </p:nvSpPr>
        <p:spPr bwMode="auto">
          <a:xfrm>
            <a:off x="5220072" y="3701558"/>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7" name="Rectangle 16"/>
          <p:cNvSpPr/>
          <p:nvPr/>
        </p:nvSpPr>
        <p:spPr bwMode="auto">
          <a:xfrm>
            <a:off x="4566860" y="4305857"/>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8" name="Rectangle 17"/>
          <p:cNvSpPr/>
          <p:nvPr/>
        </p:nvSpPr>
        <p:spPr bwMode="auto">
          <a:xfrm>
            <a:off x="3198094" y="5133571"/>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10" name="Straight Connector 9"/>
          <p:cNvCxnSpPr/>
          <p:nvPr/>
        </p:nvCxnSpPr>
        <p:spPr bwMode="auto">
          <a:xfrm flipV="1">
            <a:off x="3774158" y="2622796"/>
            <a:ext cx="0" cy="498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V="1">
            <a:off x="4566860" y="2748403"/>
            <a:ext cx="472207" cy="34708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endCxn id="15" idx="1"/>
          </p:cNvCxnSpPr>
          <p:nvPr/>
        </p:nvCxnSpPr>
        <p:spPr bwMode="auto">
          <a:xfrm flipV="1">
            <a:off x="4639748" y="3242646"/>
            <a:ext cx="399319" cy="538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4566860" y="3800469"/>
            <a:ext cx="509440" cy="8276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4350222" y="4253691"/>
            <a:ext cx="216638" cy="9332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H="1">
            <a:off x="3774158" y="4484111"/>
            <a:ext cx="112781" cy="4226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4224726" y="4584217"/>
            <a:ext cx="415022" cy="15058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768017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No </a:t>
            </a:r>
            <a:r>
              <a:rPr lang="nb-NO" dirty="0" err="1" smtClean="0"/>
              <a:t>thanks</a:t>
            </a:r>
            <a:endParaRPr lang="nb-NO" dirty="0"/>
          </a:p>
        </p:txBody>
      </p:sp>
      <p:pic>
        <p:nvPicPr>
          <p:cNvPr id="4" name="Content Placeholder 3"/>
          <p:cNvPicPr>
            <a:picLocks noGrp="1" noChangeAspect="1"/>
          </p:cNvPicPr>
          <p:nvPr>
            <p:ph idx="1"/>
          </p:nvPr>
        </p:nvPicPr>
        <p:blipFill>
          <a:blip r:embed="rId2"/>
          <a:stretch>
            <a:fillRect/>
          </a:stretch>
        </p:blipFill>
        <p:spPr>
          <a:xfrm>
            <a:off x="1331641" y="1981200"/>
            <a:ext cx="6600894" cy="4544144"/>
          </a:xfrm>
          <a:prstGeom prst="rect">
            <a:avLst/>
          </a:prstGeom>
        </p:spPr>
      </p:pic>
      <p:cxnSp>
        <p:nvCxnSpPr>
          <p:cNvPr id="6" name="Straight Connector 5"/>
          <p:cNvCxnSpPr/>
          <p:nvPr/>
        </p:nvCxnSpPr>
        <p:spPr bwMode="auto">
          <a:xfrm>
            <a:off x="1619672" y="2204864"/>
            <a:ext cx="6264696" cy="43204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H="1">
            <a:off x="1619672" y="2132856"/>
            <a:ext cx="6048672" cy="42484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7537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88742"/>
          </a:xfrm>
        </p:spPr>
        <p:txBody>
          <a:bodyPr/>
          <a:lstStyle/>
          <a:p>
            <a:r>
              <a:rPr lang="nb-NO" dirty="0" smtClean="0"/>
              <a:t>Raljering over eiendomsretten</a:t>
            </a:r>
            <a:endParaRPr lang="nb-NO" dirty="0"/>
          </a:p>
        </p:txBody>
      </p:sp>
      <p:sp>
        <p:nvSpPr>
          <p:cNvPr id="3" name="Content Placeholder 2"/>
          <p:cNvSpPr>
            <a:spLocks noGrp="1"/>
          </p:cNvSpPr>
          <p:nvPr>
            <p:ph idx="1"/>
          </p:nvPr>
        </p:nvSpPr>
        <p:spPr>
          <a:xfrm>
            <a:off x="1027298" y="1180871"/>
            <a:ext cx="8009197" cy="5542088"/>
          </a:xfrm>
        </p:spPr>
        <p:txBody>
          <a:bodyPr/>
          <a:lstStyle/>
          <a:p>
            <a:pPr marL="0" indent="0">
              <a:buNone/>
            </a:pPr>
            <a:endParaRPr lang="nb-NO" dirty="0"/>
          </a:p>
          <a:p>
            <a:pPr marL="0" indent="0">
              <a:buNone/>
            </a:pPr>
            <a:endParaRPr lang="nb-NO"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261" y="3750117"/>
            <a:ext cx="3829219" cy="2847235"/>
          </a:xfrm>
          <a:prstGeom prst="rect">
            <a:avLst/>
          </a:prstGeom>
        </p:spPr>
      </p:pic>
      <p:sp>
        <p:nvSpPr>
          <p:cNvPr id="5" name="TextBox 4"/>
          <p:cNvSpPr txBox="1"/>
          <p:nvPr/>
        </p:nvSpPr>
        <p:spPr>
          <a:xfrm>
            <a:off x="7608069" y="6261293"/>
            <a:ext cx="1656184" cy="461665"/>
          </a:xfrm>
          <a:prstGeom prst="rect">
            <a:avLst/>
          </a:prstGeom>
          <a:noFill/>
        </p:spPr>
        <p:txBody>
          <a:bodyPr wrap="square" rtlCol="0">
            <a:spAutoFit/>
          </a:bodyPr>
          <a:lstStyle/>
          <a:p>
            <a:r>
              <a:rPr lang="nb-NO" sz="1200" dirty="0" smtClean="0"/>
              <a:t>Foto: Thomas Danbolt/Nammo</a:t>
            </a:r>
            <a:endParaRPr lang="nb-NO" sz="1200" dirty="0"/>
          </a:p>
        </p:txBody>
      </p:sp>
      <p:sp>
        <p:nvSpPr>
          <p:cNvPr id="12" name="Explosion 2 11"/>
          <p:cNvSpPr/>
          <p:nvPr/>
        </p:nvSpPr>
        <p:spPr bwMode="auto">
          <a:xfrm>
            <a:off x="3080080" y="2748403"/>
            <a:ext cx="1815215" cy="2003428"/>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3" name="TextBox 12"/>
          <p:cNvSpPr txBox="1"/>
          <p:nvPr/>
        </p:nvSpPr>
        <p:spPr>
          <a:xfrm>
            <a:off x="3205838" y="3424455"/>
            <a:ext cx="1689457" cy="400110"/>
          </a:xfrm>
          <a:prstGeom prst="rect">
            <a:avLst/>
          </a:prstGeom>
          <a:noFill/>
        </p:spPr>
        <p:txBody>
          <a:bodyPr wrap="square" rtlCol="0">
            <a:spAutoFit/>
          </a:bodyPr>
          <a:lstStyle/>
          <a:p>
            <a:r>
              <a:rPr lang="nb-NO" dirty="0" smtClean="0"/>
              <a:t>Eiendomsrett</a:t>
            </a:r>
            <a:endParaRPr lang="nb-NO" dirty="0"/>
          </a:p>
        </p:txBody>
      </p:sp>
      <p:sp>
        <p:nvSpPr>
          <p:cNvPr id="6" name="TextBox 5"/>
          <p:cNvSpPr txBox="1"/>
          <p:nvPr/>
        </p:nvSpPr>
        <p:spPr>
          <a:xfrm>
            <a:off x="455811" y="2154490"/>
            <a:ext cx="2923692" cy="4278094"/>
          </a:xfrm>
          <a:prstGeom prst="rect">
            <a:avLst/>
          </a:prstGeom>
          <a:noFill/>
        </p:spPr>
        <p:txBody>
          <a:bodyPr wrap="square" rtlCol="0">
            <a:spAutoFit/>
          </a:bodyPr>
          <a:lstStyle/>
          <a:p>
            <a:r>
              <a:rPr lang="nb-NO" sz="1600" dirty="0" smtClean="0"/>
              <a:t>«I nordisk rett er vi i dag </a:t>
            </a:r>
            <a:r>
              <a:rPr lang="nb-NO" sz="1600" dirty="0" err="1" smtClean="0"/>
              <a:t>meir</a:t>
            </a:r>
            <a:r>
              <a:rPr lang="nb-NO" sz="1600" dirty="0" smtClean="0"/>
              <a:t> </a:t>
            </a:r>
            <a:r>
              <a:rPr lang="nb-NO" sz="1600" dirty="0" err="1" smtClean="0"/>
              <a:t>opptekne</a:t>
            </a:r>
            <a:r>
              <a:rPr lang="nb-NO" sz="1600" dirty="0" smtClean="0"/>
              <a:t> av kva stilling </a:t>
            </a:r>
            <a:r>
              <a:rPr lang="nb-NO" sz="1600" dirty="0" err="1" smtClean="0"/>
              <a:t>ervarveren</a:t>
            </a:r>
            <a:r>
              <a:rPr lang="nb-NO" sz="1600" dirty="0" smtClean="0"/>
              <a:t> har i kvar av </a:t>
            </a:r>
            <a:r>
              <a:rPr lang="nb-NO" sz="1600" dirty="0" err="1" smtClean="0"/>
              <a:t>dei</a:t>
            </a:r>
            <a:r>
              <a:rPr lang="nb-NO" sz="1600" dirty="0" smtClean="0"/>
              <a:t> </a:t>
            </a:r>
            <a:r>
              <a:rPr lang="nb-NO" sz="1600" dirty="0" err="1" smtClean="0"/>
              <a:t>rettslege</a:t>
            </a:r>
            <a:r>
              <a:rPr lang="nb-NO" sz="1600" dirty="0" smtClean="0"/>
              <a:t> </a:t>
            </a:r>
            <a:r>
              <a:rPr lang="nb-NO" sz="1600" dirty="0" err="1" smtClean="0"/>
              <a:t>relasjonane</a:t>
            </a:r>
            <a:r>
              <a:rPr lang="nb-NO" sz="1600" dirty="0" smtClean="0"/>
              <a:t> som er aktuelle» s. 52</a:t>
            </a:r>
          </a:p>
          <a:p>
            <a:endParaRPr lang="nb-NO" sz="1600" dirty="0"/>
          </a:p>
          <a:p>
            <a:r>
              <a:rPr lang="nb-NO" sz="1600" dirty="0" smtClean="0"/>
              <a:t>«Den som meiner at </a:t>
            </a:r>
            <a:r>
              <a:rPr lang="nb-NO" sz="1600" dirty="0" err="1" smtClean="0"/>
              <a:t>at</a:t>
            </a:r>
            <a:r>
              <a:rPr lang="nb-NO" sz="1600" dirty="0" smtClean="0"/>
              <a:t> </a:t>
            </a:r>
            <a:r>
              <a:rPr lang="nb-NO" sz="1600" dirty="0" err="1" smtClean="0"/>
              <a:t>reglane</a:t>
            </a:r>
            <a:r>
              <a:rPr lang="nb-NO" sz="1600" dirty="0" smtClean="0"/>
              <a:t> er </a:t>
            </a:r>
            <a:r>
              <a:rPr lang="nb-NO" sz="1600" dirty="0" err="1" smtClean="0"/>
              <a:t>lettare</a:t>
            </a:r>
            <a:r>
              <a:rPr lang="nb-NO" sz="1600" dirty="0" smtClean="0"/>
              <a:t> å </a:t>
            </a:r>
            <a:r>
              <a:rPr lang="nb-NO" sz="1600" dirty="0" err="1" smtClean="0"/>
              <a:t>skjøne</a:t>
            </a:r>
            <a:r>
              <a:rPr lang="nb-NO" sz="1600" dirty="0" smtClean="0"/>
              <a:t> med </a:t>
            </a:r>
            <a:r>
              <a:rPr lang="nb-NO" sz="1600" dirty="0" err="1" smtClean="0"/>
              <a:t>eitt</a:t>
            </a:r>
            <a:r>
              <a:rPr lang="nb-NO" sz="1600" dirty="0" smtClean="0"/>
              <a:t> tidspunkt for når </a:t>
            </a:r>
            <a:r>
              <a:rPr lang="nb-NO" sz="1600" dirty="0" err="1" smtClean="0"/>
              <a:t>eigedomsretten</a:t>
            </a:r>
            <a:r>
              <a:rPr lang="nb-NO" sz="1600" dirty="0" smtClean="0"/>
              <a:t> går over, må gjerne nytte den ordlegginga, om han </a:t>
            </a:r>
            <a:r>
              <a:rPr lang="nb-NO" sz="1600" dirty="0" err="1" smtClean="0"/>
              <a:t>berre</a:t>
            </a:r>
            <a:r>
              <a:rPr lang="nb-NO" sz="1600" dirty="0" smtClean="0"/>
              <a:t> </a:t>
            </a:r>
            <a:r>
              <a:rPr lang="nb-NO" sz="1600" dirty="0" err="1" smtClean="0"/>
              <a:t>forklårer</a:t>
            </a:r>
            <a:r>
              <a:rPr lang="nb-NO" sz="1600" dirty="0" smtClean="0"/>
              <a:t> kva som ligg i dette i </a:t>
            </a:r>
            <a:r>
              <a:rPr lang="nb-NO" sz="1600" dirty="0" err="1" smtClean="0"/>
              <a:t>dei</a:t>
            </a:r>
            <a:r>
              <a:rPr lang="nb-NO" sz="1600" dirty="0" smtClean="0"/>
              <a:t> ulike </a:t>
            </a:r>
            <a:r>
              <a:rPr lang="nb-NO" sz="1600" dirty="0" err="1" smtClean="0"/>
              <a:t>konfliktane</a:t>
            </a:r>
            <a:r>
              <a:rPr lang="nb-NO" sz="1600" dirty="0" smtClean="0"/>
              <a:t>» s. 55</a:t>
            </a:r>
          </a:p>
          <a:p>
            <a:endParaRPr lang="nb-NO" sz="1600" dirty="0" smtClean="0"/>
          </a:p>
          <a:p>
            <a:r>
              <a:rPr lang="nb-NO" sz="1600" dirty="0" smtClean="0"/>
              <a:t>Lilleholt (2018) Allmenn formuerett</a:t>
            </a:r>
            <a:endParaRPr lang="nb-NO" sz="1600" dirty="0"/>
          </a:p>
        </p:txBody>
      </p:sp>
      <p:sp>
        <p:nvSpPr>
          <p:cNvPr id="7" name="TextBox 6"/>
          <p:cNvSpPr txBox="1"/>
          <p:nvPr/>
        </p:nvSpPr>
        <p:spPr>
          <a:xfrm>
            <a:off x="6372200" y="1340768"/>
            <a:ext cx="2664295" cy="3693319"/>
          </a:xfrm>
          <a:prstGeom prst="rect">
            <a:avLst/>
          </a:prstGeom>
          <a:noFill/>
        </p:spPr>
        <p:txBody>
          <a:bodyPr wrap="square" rtlCol="0">
            <a:spAutoFit/>
          </a:bodyPr>
          <a:lstStyle/>
          <a:p>
            <a:r>
              <a:rPr lang="nb-NO" sz="1800" dirty="0" smtClean="0"/>
              <a:t>Det er et ønske om å kunne veie hensyn som gjør seg gjeldende i hvert enkelt typetilfelle, og finne en god løsning, som ligger bak at man i nordisk rett har vegret seg mot å </a:t>
            </a:r>
            <a:r>
              <a:rPr lang="nb-NO" sz="1800" dirty="0" err="1" smtClean="0"/>
              <a:t>å</a:t>
            </a:r>
            <a:r>
              <a:rPr lang="nb-NO" sz="1800" dirty="0" smtClean="0"/>
              <a:t> ville knytte rettsvirkninger direkte til et bestemt punkt der eiendomsretten går over» Marthinussen (2018) s. 27</a:t>
            </a:r>
            <a:endParaRPr lang="nb-NO" sz="1800" dirty="0"/>
          </a:p>
        </p:txBody>
      </p:sp>
      <p:sp>
        <p:nvSpPr>
          <p:cNvPr id="8" name="Rectangle 7"/>
          <p:cNvSpPr/>
          <p:nvPr/>
        </p:nvSpPr>
        <p:spPr bwMode="auto">
          <a:xfrm>
            <a:off x="3543027" y="2236280"/>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1" name="Rectangle 10"/>
          <p:cNvSpPr/>
          <p:nvPr/>
        </p:nvSpPr>
        <p:spPr bwMode="auto">
          <a:xfrm>
            <a:off x="4876160" y="2349728"/>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4" name="Rectangle 13"/>
          <p:cNvSpPr/>
          <p:nvPr/>
        </p:nvSpPr>
        <p:spPr bwMode="auto">
          <a:xfrm>
            <a:off x="3886939" y="6215626"/>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5" name="Rectangle 14"/>
          <p:cNvSpPr/>
          <p:nvPr/>
        </p:nvSpPr>
        <p:spPr bwMode="auto">
          <a:xfrm>
            <a:off x="5039067" y="3095490"/>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6" name="Rectangle 15"/>
          <p:cNvSpPr/>
          <p:nvPr/>
        </p:nvSpPr>
        <p:spPr bwMode="auto">
          <a:xfrm>
            <a:off x="5220072" y="3701558"/>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7" name="Rectangle 16"/>
          <p:cNvSpPr/>
          <p:nvPr/>
        </p:nvSpPr>
        <p:spPr bwMode="auto">
          <a:xfrm>
            <a:off x="4566860" y="4305857"/>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8" name="Rectangle 17"/>
          <p:cNvSpPr/>
          <p:nvPr/>
        </p:nvSpPr>
        <p:spPr bwMode="auto">
          <a:xfrm>
            <a:off x="3198094" y="5133571"/>
            <a:ext cx="1152128" cy="29431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Arial" charset="0"/>
                <a:ea typeface="ヒラギノ角ゴ Pro W3" charset="-128"/>
                <a:cs typeface="ヒラギノ角ゴ Pro W3" charset="-128"/>
              </a:rPr>
              <a:t>Funksjoner</a:t>
            </a:r>
            <a:endParaRPr kumimoji="0" lang="nb-NO" sz="11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cxnSp>
        <p:nvCxnSpPr>
          <p:cNvPr id="10" name="Straight Connector 9"/>
          <p:cNvCxnSpPr/>
          <p:nvPr/>
        </p:nvCxnSpPr>
        <p:spPr bwMode="auto">
          <a:xfrm flipV="1">
            <a:off x="3774158" y="2622796"/>
            <a:ext cx="0" cy="498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V="1">
            <a:off x="4566860" y="2748403"/>
            <a:ext cx="472207" cy="34708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endCxn id="15" idx="1"/>
          </p:cNvCxnSpPr>
          <p:nvPr/>
        </p:nvCxnSpPr>
        <p:spPr bwMode="auto">
          <a:xfrm flipV="1">
            <a:off x="4639748" y="3242646"/>
            <a:ext cx="399319" cy="538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4566860" y="3800469"/>
            <a:ext cx="509440" cy="8276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4350222" y="4253691"/>
            <a:ext cx="216638" cy="9332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H="1">
            <a:off x="3774158" y="4484111"/>
            <a:ext cx="112781" cy="4226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4224726" y="4584217"/>
            <a:ext cx="415022" cy="15058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41855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792088"/>
          </a:xfrm>
        </p:spPr>
        <p:txBody>
          <a:bodyPr/>
          <a:lstStyle/>
          <a:p>
            <a:r>
              <a:rPr lang="nb-NO" dirty="0" smtClean="0"/>
              <a:t>Beslagsretten – spørsmål om skjæringstidspunkter</a:t>
            </a:r>
            <a:endParaRPr lang="nb-NO" dirty="0"/>
          </a:p>
        </p:txBody>
      </p:sp>
      <p:sp>
        <p:nvSpPr>
          <p:cNvPr id="3" name="Content Placeholder 2"/>
          <p:cNvSpPr>
            <a:spLocks noGrp="1"/>
          </p:cNvSpPr>
          <p:nvPr>
            <p:ph idx="1"/>
          </p:nvPr>
        </p:nvSpPr>
        <p:spPr>
          <a:xfrm>
            <a:off x="990600" y="1196752"/>
            <a:ext cx="7696200" cy="4899248"/>
          </a:xfrm>
        </p:spPr>
        <p:txBody>
          <a:bodyPr/>
          <a:lstStyle/>
          <a:p>
            <a:endParaRPr lang="nb-NO" dirty="0" smtClean="0"/>
          </a:p>
          <a:p>
            <a:endParaRPr lang="nb-NO" dirty="0"/>
          </a:p>
          <a:p>
            <a:pPr marL="0" indent="0">
              <a:buNone/>
            </a:pPr>
            <a:endParaRPr lang="nb-NO" dirty="0"/>
          </a:p>
        </p:txBody>
      </p:sp>
      <p:sp>
        <p:nvSpPr>
          <p:cNvPr id="4" name="Rounded Rectangle 3"/>
          <p:cNvSpPr/>
          <p:nvPr/>
        </p:nvSpPr>
        <p:spPr bwMode="auto">
          <a:xfrm>
            <a:off x="3131840" y="2492896"/>
            <a:ext cx="3024336" cy="11521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5" name="TextBox 4"/>
          <p:cNvSpPr txBox="1"/>
          <p:nvPr/>
        </p:nvSpPr>
        <p:spPr>
          <a:xfrm>
            <a:off x="3491880" y="2780928"/>
            <a:ext cx="2448272" cy="400110"/>
          </a:xfrm>
          <a:prstGeom prst="rect">
            <a:avLst/>
          </a:prstGeom>
          <a:noFill/>
        </p:spPr>
        <p:txBody>
          <a:bodyPr wrap="square" rtlCol="0">
            <a:spAutoFit/>
          </a:bodyPr>
          <a:lstStyle/>
          <a:p>
            <a:r>
              <a:rPr lang="nb-NO" dirty="0" smtClean="0"/>
              <a:t>Bo-massen</a:t>
            </a:r>
            <a:endParaRPr lang="nb-NO" dirty="0"/>
          </a:p>
        </p:txBody>
      </p:sp>
      <p:sp>
        <p:nvSpPr>
          <p:cNvPr id="6" name="Oval 5"/>
          <p:cNvSpPr/>
          <p:nvPr/>
        </p:nvSpPr>
        <p:spPr bwMode="auto">
          <a:xfrm>
            <a:off x="1259632" y="2780928"/>
            <a:ext cx="2232248" cy="100811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7" name="TextBox 6"/>
          <p:cNvSpPr txBox="1"/>
          <p:nvPr/>
        </p:nvSpPr>
        <p:spPr>
          <a:xfrm>
            <a:off x="1619672" y="3181038"/>
            <a:ext cx="1512168" cy="400110"/>
          </a:xfrm>
          <a:prstGeom prst="rect">
            <a:avLst/>
          </a:prstGeom>
          <a:noFill/>
        </p:spPr>
        <p:txBody>
          <a:bodyPr wrap="square" rtlCol="0">
            <a:spAutoFit/>
          </a:bodyPr>
          <a:lstStyle/>
          <a:p>
            <a:r>
              <a:rPr lang="nb-NO" dirty="0" smtClean="0"/>
              <a:t>På vei inn</a:t>
            </a:r>
            <a:endParaRPr lang="nb-NO" dirty="0"/>
          </a:p>
        </p:txBody>
      </p:sp>
      <p:sp>
        <p:nvSpPr>
          <p:cNvPr id="8" name="Oval 7"/>
          <p:cNvSpPr/>
          <p:nvPr/>
        </p:nvSpPr>
        <p:spPr bwMode="auto">
          <a:xfrm>
            <a:off x="5633120" y="2492896"/>
            <a:ext cx="2251248" cy="129614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9" name="TextBox 8"/>
          <p:cNvSpPr txBox="1"/>
          <p:nvPr/>
        </p:nvSpPr>
        <p:spPr>
          <a:xfrm>
            <a:off x="5940152" y="2924944"/>
            <a:ext cx="1440160" cy="400110"/>
          </a:xfrm>
          <a:prstGeom prst="rect">
            <a:avLst/>
          </a:prstGeom>
          <a:noFill/>
        </p:spPr>
        <p:txBody>
          <a:bodyPr wrap="square" rtlCol="0">
            <a:spAutoFit/>
          </a:bodyPr>
          <a:lstStyle/>
          <a:p>
            <a:r>
              <a:rPr lang="nb-NO" dirty="0" smtClean="0"/>
              <a:t>På vei ut</a:t>
            </a:r>
            <a:endParaRPr lang="nb-NO" dirty="0"/>
          </a:p>
        </p:txBody>
      </p:sp>
      <p:cxnSp>
        <p:nvCxnSpPr>
          <p:cNvPr id="11" name="Straight Connector 10"/>
          <p:cNvCxnSpPr/>
          <p:nvPr/>
        </p:nvCxnSpPr>
        <p:spPr bwMode="auto">
          <a:xfrm flipV="1">
            <a:off x="3779912" y="1988840"/>
            <a:ext cx="432048"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4067944" y="1340768"/>
            <a:ext cx="2808312" cy="707886"/>
          </a:xfrm>
          <a:prstGeom prst="rect">
            <a:avLst/>
          </a:prstGeom>
          <a:noFill/>
        </p:spPr>
        <p:txBody>
          <a:bodyPr wrap="square" rtlCol="0">
            <a:spAutoFit/>
          </a:bodyPr>
          <a:lstStyle/>
          <a:p>
            <a:r>
              <a:rPr lang="nb-NO" dirty="0" smtClean="0"/>
              <a:t>«Eier», dvs. ervervet, og ikke solgt videre.</a:t>
            </a:r>
            <a:endParaRPr lang="nb-NO" dirty="0"/>
          </a:p>
        </p:txBody>
      </p:sp>
      <p:cxnSp>
        <p:nvCxnSpPr>
          <p:cNvPr id="14" name="Straight Connector 13"/>
          <p:cNvCxnSpPr/>
          <p:nvPr/>
        </p:nvCxnSpPr>
        <p:spPr bwMode="auto">
          <a:xfrm>
            <a:off x="6300192" y="3645024"/>
            <a:ext cx="72008"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5940152" y="5301208"/>
            <a:ext cx="2232248" cy="707886"/>
          </a:xfrm>
          <a:prstGeom prst="rect">
            <a:avLst/>
          </a:prstGeom>
          <a:noFill/>
        </p:spPr>
        <p:txBody>
          <a:bodyPr wrap="square" rtlCol="0">
            <a:spAutoFit/>
          </a:bodyPr>
          <a:lstStyle/>
          <a:p>
            <a:r>
              <a:rPr lang="nb-NO" dirty="0" smtClean="0"/>
              <a:t>Reglene om rettsvern</a:t>
            </a:r>
            <a:endParaRPr lang="nb-NO" dirty="0"/>
          </a:p>
        </p:txBody>
      </p:sp>
      <p:cxnSp>
        <p:nvCxnSpPr>
          <p:cNvPr id="17" name="Straight Connector 16"/>
          <p:cNvCxnSpPr/>
          <p:nvPr/>
        </p:nvCxnSpPr>
        <p:spPr bwMode="auto">
          <a:xfrm flipV="1">
            <a:off x="7092280" y="1700808"/>
            <a:ext cx="792088" cy="7920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7668344" y="1698104"/>
            <a:ext cx="1666528" cy="707886"/>
          </a:xfrm>
          <a:prstGeom prst="rect">
            <a:avLst/>
          </a:prstGeom>
          <a:noFill/>
        </p:spPr>
        <p:txBody>
          <a:bodyPr wrap="square" rtlCol="0">
            <a:spAutoFit/>
          </a:bodyPr>
          <a:lstStyle/>
          <a:p>
            <a:r>
              <a:rPr lang="nb-NO" dirty="0" smtClean="0"/>
              <a:t>Reglene om omstøtelse</a:t>
            </a:r>
            <a:endParaRPr lang="nb-NO" dirty="0"/>
          </a:p>
        </p:txBody>
      </p:sp>
      <p:sp>
        <p:nvSpPr>
          <p:cNvPr id="19" name="TextBox 18"/>
          <p:cNvSpPr txBox="1"/>
          <p:nvPr/>
        </p:nvSpPr>
        <p:spPr>
          <a:xfrm>
            <a:off x="1115616" y="4149080"/>
            <a:ext cx="1512168" cy="400110"/>
          </a:xfrm>
          <a:prstGeom prst="rect">
            <a:avLst/>
          </a:prstGeom>
          <a:noFill/>
        </p:spPr>
        <p:txBody>
          <a:bodyPr wrap="square" rtlCol="0">
            <a:spAutoFit/>
          </a:bodyPr>
          <a:lstStyle/>
          <a:p>
            <a:r>
              <a:rPr lang="nb-NO" dirty="0" smtClean="0"/>
              <a:t>Hevingsrett</a:t>
            </a:r>
            <a:endParaRPr lang="nb-NO" dirty="0"/>
          </a:p>
        </p:txBody>
      </p:sp>
      <p:cxnSp>
        <p:nvCxnSpPr>
          <p:cNvPr id="21" name="Straight Connector 20"/>
          <p:cNvCxnSpPr>
            <a:endCxn id="19" idx="0"/>
          </p:cNvCxnSpPr>
          <p:nvPr/>
        </p:nvCxnSpPr>
        <p:spPr bwMode="auto">
          <a:xfrm flipH="1">
            <a:off x="1871700" y="3789040"/>
            <a:ext cx="108012"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H="1" flipV="1">
            <a:off x="2123728" y="2204864"/>
            <a:ext cx="72008"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1259632" y="1700808"/>
            <a:ext cx="2016224" cy="400110"/>
          </a:xfrm>
          <a:prstGeom prst="rect">
            <a:avLst/>
          </a:prstGeom>
          <a:noFill/>
        </p:spPr>
        <p:txBody>
          <a:bodyPr wrap="square" rtlCol="0">
            <a:spAutoFit/>
          </a:bodyPr>
          <a:lstStyle/>
          <a:p>
            <a:r>
              <a:rPr lang="nb-NO" dirty="0" smtClean="0"/>
              <a:t>Stansingsrett</a:t>
            </a:r>
            <a:endParaRPr lang="nb-NO" dirty="0"/>
          </a:p>
        </p:txBody>
      </p:sp>
      <p:cxnSp>
        <p:nvCxnSpPr>
          <p:cNvPr id="26" name="Straight Connector 25"/>
          <p:cNvCxnSpPr/>
          <p:nvPr/>
        </p:nvCxnSpPr>
        <p:spPr bwMode="auto">
          <a:xfrm>
            <a:off x="4067944" y="3645024"/>
            <a:ext cx="0" cy="90416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p:cNvSpPr txBox="1"/>
          <p:nvPr/>
        </p:nvSpPr>
        <p:spPr>
          <a:xfrm>
            <a:off x="3275856" y="4549190"/>
            <a:ext cx="2088232" cy="400110"/>
          </a:xfrm>
          <a:prstGeom prst="rect">
            <a:avLst/>
          </a:prstGeom>
          <a:noFill/>
        </p:spPr>
        <p:txBody>
          <a:bodyPr wrap="square" rtlCol="0">
            <a:spAutoFit/>
          </a:bodyPr>
          <a:lstStyle/>
          <a:p>
            <a:r>
              <a:rPr lang="nb-NO" dirty="0" smtClean="0"/>
              <a:t>Beslagsforbud</a:t>
            </a:r>
            <a:endParaRPr lang="nb-NO" dirty="0"/>
          </a:p>
        </p:txBody>
      </p:sp>
      <p:cxnSp>
        <p:nvCxnSpPr>
          <p:cNvPr id="13" name="Straight Connector 12"/>
          <p:cNvCxnSpPr/>
          <p:nvPr/>
        </p:nvCxnSpPr>
        <p:spPr bwMode="auto">
          <a:xfrm>
            <a:off x="2627784" y="3789040"/>
            <a:ext cx="144016" cy="116026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1979712" y="5157192"/>
            <a:ext cx="1944216" cy="400110"/>
          </a:xfrm>
          <a:prstGeom prst="rect">
            <a:avLst/>
          </a:prstGeom>
          <a:noFill/>
        </p:spPr>
        <p:txBody>
          <a:bodyPr wrap="square" rtlCol="0">
            <a:spAutoFit/>
          </a:bodyPr>
          <a:lstStyle/>
          <a:p>
            <a:r>
              <a:rPr lang="nb-NO" dirty="0" smtClean="0"/>
              <a:t>Inntreden</a:t>
            </a:r>
            <a:endParaRPr lang="nb-NO" dirty="0"/>
          </a:p>
        </p:txBody>
      </p:sp>
      <p:sp>
        <p:nvSpPr>
          <p:cNvPr id="10" name="TextBox 9"/>
          <p:cNvSpPr txBox="1"/>
          <p:nvPr/>
        </p:nvSpPr>
        <p:spPr>
          <a:xfrm>
            <a:off x="467544" y="5557302"/>
            <a:ext cx="5472608" cy="707886"/>
          </a:xfrm>
          <a:prstGeom prst="rect">
            <a:avLst/>
          </a:prstGeom>
          <a:noFill/>
        </p:spPr>
        <p:txBody>
          <a:bodyPr wrap="square" rtlCol="0">
            <a:spAutoFit/>
          </a:bodyPr>
          <a:lstStyle/>
          <a:p>
            <a:r>
              <a:rPr lang="nb-NO" dirty="0" smtClean="0"/>
              <a:t>Utgangspunkt: Boet trer inn i konkursdebitors rettslige posisjon</a:t>
            </a:r>
            <a:endParaRPr lang="nb-NO" dirty="0"/>
          </a:p>
        </p:txBody>
      </p:sp>
      <p:cxnSp>
        <p:nvCxnSpPr>
          <p:cNvPr id="22" name="Straight Connector 21"/>
          <p:cNvCxnSpPr/>
          <p:nvPr/>
        </p:nvCxnSpPr>
        <p:spPr bwMode="auto">
          <a:xfrm flipH="1" flipV="1">
            <a:off x="1115616" y="2708920"/>
            <a:ext cx="2160240" cy="47211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TextBox 28"/>
          <p:cNvSpPr txBox="1"/>
          <p:nvPr/>
        </p:nvSpPr>
        <p:spPr>
          <a:xfrm>
            <a:off x="-17512" y="2466840"/>
            <a:ext cx="1296144" cy="707886"/>
          </a:xfrm>
          <a:prstGeom prst="rect">
            <a:avLst/>
          </a:prstGeom>
          <a:noFill/>
        </p:spPr>
        <p:txBody>
          <a:bodyPr wrap="square" rtlCol="0">
            <a:spAutoFit/>
          </a:bodyPr>
          <a:lstStyle/>
          <a:p>
            <a:r>
              <a:rPr lang="nb-NO" dirty="0" smtClean="0"/>
              <a:t>Panterett/</a:t>
            </a:r>
            <a:r>
              <a:rPr lang="nb-NO" dirty="0" err="1" smtClean="0"/>
              <a:t>atterhald</a:t>
            </a:r>
            <a:endParaRPr lang="nb-NO" dirty="0"/>
          </a:p>
        </p:txBody>
      </p:sp>
    </p:spTree>
    <p:extLst>
      <p:ext uri="{BB962C8B-B14F-4D97-AF65-F5344CB8AC3E}">
        <p14:creationId xmlns:p14="http://schemas.microsoft.com/office/powerpoint/2010/main" val="123121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720080"/>
          </a:xfrm>
        </p:spPr>
        <p:txBody>
          <a:bodyPr/>
          <a:lstStyle/>
          <a:p>
            <a:r>
              <a:rPr lang="nb-NO" dirty="0" smtClean="0"/>
              <a:t>Beslagsretten</a:t>
            </a:r>
            <a:endParaRPr lang="nb-NO" dirty="0"/>
          </a:p>
        </p:txBody>
      </p:sp>
      <p:sp>
        <p:nvSpPr>
          <p:cNvPr id="3" name="Content Placeholder 2"/>
          <p:cNvSpPr>
            <a:spLocks noGrp="1"/>
          </p:cNvSpPr>
          <p:nvPr>
            <p:ph idx="1"/>
          </p:nvPr>
        </p:nvSpPr>
        <p:spPr>
          <a:xfrm>
            <a:off x="990600" y="1268760"/>
            <a:ext cx="7696200" cy="4827240"/>
          </a:xfrm>
        </p:spPr>
        <p:txBody>
          <a:bodyPr/>
          <a:lstStyle/>
          <a:p>
            <a:pPr marL="0" indent="0">
              <a:buNone/>
            </a:pPr>
            <a:endParaRPr lang="nb-NO" sz="1800" dirty="0" smtClean="0"/>
          </a:p>
          <a:p>
            <a:r>
              <a:rPr lang="nb-NO" sz="1800" dirty="0" smtClean="0"/>
              <a:t>Beslagsretten i forhold til tredjeperson</a:t>
            </a:r>
          </a:p>
          <a:p>
            <a:pPr marL="0" indent="0">
              <a:buNone/>
            </a:pPr>
            <a:r>
              <a:rPr lang="nb-NO" sz="1800" dirty="0" smtClean="0"/>
              <a:t>- Der debitor har overdratt formuesgodet (Dobbeltsuksesjon) </a:t>
            </a:r>
          </a:p>
          <a:p>
            <a:pPr>
              <a:buFontTx/>
              <a:buChar char="-"/>
            </a:pPr>
            <a:r>
              <a:rPr lang="nb-NO" sz="1800" dirty="0" smtClean="0"/>
              <a:t>Skyldner er i besittelse av formuesgode som tilhører en annen (hjemmelsperson)</a:t>
            </a:r>
          </a:p>
          <a:p>
            <a:pPr>
              <a:buFontTx/>
              <a:buChar char="-"/>
            </a:pPr>
            <a:r>
              <a:rPr lang="nb-NO" sz="1800" dirty="0" smtClean="0"/>
              <a:t>Den annen parts mulighet til å stanse ytelsen</a:t>
            </a:r>
          </a:p>
          <a:p>
            <a:pPr>
              <a:buFontTx/>
              <a:buChar char="-"/>
            </a:pPr>
            <a:r>
              <a:rPr lang="nb-NO" sz="1800" dirty="0" smtClean="0"/>
              <a:t>Den annen parts hevingsrett ved konkurs hos mottaker</a:t>
            </a:r>
          </a:p>
          <a:p>
            <a:pPr marL="0" indent="0">
              <a:buNone/>
            </a:pPr>
            <a:endParaRPr lang="nb-NO" sz="1800" dirty="0"/>
          </a:p>
          <a:p>
            <a:r>
              <a:rPr lang="nb-NO" sz="1800" dirty="0" smtClean="0"/>
              <a:t>Beslagsretten i forhold til skyldneren</a:t>
            </a:r>
          </a:p>
          <a:p>
            <a:pPr>
              <a:buFontTx/>
              <a:buChar char="-"/>
            </a:pPr>
            <a:r>
              <a:rPr lang="nb-NO" sz="1800" dirty="0" smtClean="0"/>
              <a:t>Utgangspunkt, beslagsrett</a:t>
            </a:r>
          </a:p>
          <a:p>
            <a:pPr>
              <a:buFontTx/>
              <a:buChar char="-"/>
            </a:pPr>
            <a:r>
              <a:rPr lang="nb-NO" sz="1800" dirty="0" smtClean="0"/>
              <a:t>Unntak, beslagsforbud</a:t>
            </a:r>
          </a:p>
          <a:p>
            <a:pPr>
              <a:buFontTx/>
              <a:buChar char="-"/>
            </a:pPr>
            <a:endParaRPr lang="nb-NO" dirty="0" smtClean="0"/>
          </a:p>
          <a:p>
            <a:pPr>
              <a:buFontTx/>
              <a:buChar char="-"/>
            </a:pPr>
            <a:endParaRPr lang="nb-NO" dirty="0"/>
          </a:p>
        </p:txBody>
      </p:sp>
    </p:spTree>
    <p:extLst>
      <p:ext uri="{BB962C8B-B14F-4D97-AF65-F5344CB8AC3E}">
        <p14:creationId xmlns:p14="http://schemas.microsoft.com/office/powerpoint/2010/main" val="892616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504056"/>
          </a:xfrm>
        </p:spPr>
        <p:txBody>
          <a:bodyPr/>
          <a:lstStyle/>
          <a:p>
            <a:r>
              <a:rPr lang="nb-NO" sz="2000" dirty="0" smtClean="0"/>
              <a:t>Beslagsretten generelt</a:t>
            </a:r>
            <a:endParaRPr lang="nb-NO" sz="2000" dirty="0"/>
          </a:p>
        </p:txBody>
      </p:sp>
      <p:sp>
        <p:nvSpPr>
          <p:cNvPr id="3" name="Content Placeholder 2"/>
          <p:cNvSpPr>
            <a:spLocks noGrp="1"/>
          </p:cNvSpPr>
          <p:nvPr>
            <p:ph idx="1"/>
          </p:nvPr>
        </p:nvSpPr>
        <p:spPr>
          <a:xfrm>
            <a:off x="323528" y="1052736"/>
            <a:ext cx="8363272" cy="6120680"/>
          </a:xfrm>
        </p:spPr>
        <p:txBody>
          <a:bodyPr/>
          <a:lstStyle/>
          <a:p>
            <a:r>
              <a:rPr lang="nb-NO" sz="1800" dirty="0"/>
              <a:t>Beslagsretten </a:t>
            </a:r>
            <a:r>
              <a:rPr lang="nb-NO" sz="1800" dirty="0" smtClean="0"/>
              <a:t>generelt</a:t>
            </a:r>
          </a:p>
          <a:p>
            <a:r>
              <a:rPr lang="nb-NO" sz="1800" dirty="0" smtClean="0"/>
              <a:t>Hovedregel og utgangspunkt, </a:t>
            </a:r>
            <a:r>
              <a:rPr lang="nb-NO" sz="1800" dirty="0" err="1" smtClean="0"/>
              <a:t>deknl</a:t>
            </a:r>
            <a:r>
              <a:rPr lang="nb-NO" sz="1800" dirty="0" smtClean="0"/>
              <a:t> § 2-2.</a:t>
            </a:r>
          </a:p>
          <a:p>
            <a:pPr marL="0" indent="0">
              <a:buNone/>
            </a:pPr>
            <a:r>
              <a:rPr lang="nb-NO" sz="1800" dirty="0" smtClean="0"/>
              <a:t>«Når </a:t>
            </a:r>
            <a:r>
              <a:rPr lang="nb-NO" sz="1800" dirty="0"/>
              <a:t>ikke annet er </a:t>
            </a:r>
            <a:r>
              <a:rPr lang="nb-NO" sz="1800" dirty="0">
                <a:solidFill>
                  <a:srgbClr val="FF0000"/>
                </a:solidFill>
              </a:rPr>
              <a:t>fastsatt ved lov</a:t>
            </a:r>
            <a:r>
              <a:rPr lang="nb-NO" sz="1800" baseline="30000" dirty="0">
                <a:solidFill>
                  <a:srgbClr val="FF0000"/>
                </a:solidFill>
              </a:rPr>
              <a:t>​1</a:t>
            </a:r>
            <a:r>
              <a:rPr lang="nb-NO" sz="1800" dirty="0">
                <a:solidFill>
                  <a:srgbClr val="FF0000"/>
                </a:solidFill>
              </a:rPr>
              <a:t> </a:t>
            </a:r>
            <a:r>
              <a:rPr lang="nb-NO" sz="1800" dirty="0"/>
              <a:t>eller annen gyldig bestemmelse,</a:t>
            </a:r>
            <a:r>
              <a:rPr lang="nb-NO" sz="1800" baseline="30000" dirty="0"/>
              <a:t>​2</a:t>
            </a:r>
            <a:r>
              <a:rPr lang="nb-NO" sz="1800" dirty="0"/>
              <a:t> har fordringshaverne rett til dekning i ethvert </a:t>
            </a:r>
            <a:r>
              <a:rPr lang="nb-NO" sz="1800" dirty="0">
                <a:solidFill>
                  <a:srgbClr val="FF0000"/>
                </a:solidFill>
              </a:rPr>
              <a:t>formuesgode</a:t>
            </a:r>
            <a:r>
              <a:rPr lang="nb-NO" sz="1800" dirty="0"/>
              <a:t> som tilhører skyldneren på </a:t>
            </a:r>
            <a:r>
              <a:rPr lang="nb-NO" sz="1800" dirty="0">
                <a:solidFill>
                  <a:srgbClr val="FF0000"/>
                </a:solidFill>
              </a:rPr>
              <a:t>beslagstiden</a:t>
            </a:r>
            <a:r>
              <a:rPr lang="nb-NO" sz="1800" dirty="0"/>
              <a:t>, og som kan selges, utleies eller på annen måte omgjøres i </a:t>
            </a:r>
            <a:r>
              <a:rPr lang="nb-NO" sz="1800" dirty="0" smtClean="0"/>
              <a:t>penger»</a:t>
            </a:r>
          </a:p>
          <a:p>
            <a:pPr>
              <a:buFontTx/>
              <a:buChar char="-"/>
            </a:pPr>
            <a:r>
              <a:rPr lang="nb-NO" sz="1800" dirty="0" smtClean="0"/>
              <a:t>«beslagstiden», </a:t>
            </a:r>
            <a:r>
              <a:rPr lang="nb-NO" sz="1800" dirty="0" err="1" smtClean="0"/>
              <a:t>deknl</a:t>
            </a:r>
            <a:r>
              <a:rPr lang="nb-NO" sz="1800" dirty="0" smtClean="0"/>
              <a:t> § 1-4 (3) tidspunktet da kjennelse om åpning av konkurs ble avsagt. </a:t>
            </a:r>
          </a:p>
          <a:p>
            <a:pPr marL="0" indent="0">
              <a:buNone/>
            </a:pPr>
            <a:endParaRPr lang="nb-NO" sz="1800" dirty="0"/>
          </a:p>
          <a:p>
            <a:pPr>
              <a:buFontTx/>
              <a:buChar char="-"/>
            </a:pPr>
            <a:r>
              <a:rPr lang="nb-NO" sz="1800" dirty="0" smtClean="0"/>
              <a:t>«Formuesgode.. Som kan omgjøres til penger»: NSF alle omsettelige verdier, immaterielle som fysiske. </a:t>
            </a:r>
          </a:p>
          <a:p>
            <a:pPr>
              <a:buFontTx/>
              <a:buChar char="-"/>
            </a:pPr>
            <a:r>
              <a:rPr lang="nb-NO" sz="1800" dirty="0" smtClean="0"/>
              <a:t>Avgrensninger etter ordlyd, ikke arbeidskraft. </a:t>
            </a:r>
          </a:p>
          <a:p>
            <a:pPr>
              <a:buFontTx/>
              <a:buChar char="-"/>
            </a:pPr>
            <a:r>
              <a:rPr lang="nb-NO" sz="1800" dirty="0" smtClean="0"/>
              <a:t>Avgrensninger etter lov, beslagsfire formuesgoder, jf. </a:t>
            </a:r>
            <a:r>
              <a:rPr lang="nb-NO" sz="1800" dirty="0" err="1" smtClean="0"/>
              <a:t>deknl</a:t>
            </a:r>
            <a:r>
              <a:rPr lang="nb-NO" sz="1800" dirty="0" smtClean="0"/>
              <a:t> § 2-3 til §2-5, </a:t>
            </a:r>
            <a:r>
              <a:rPr lang="nb-NO" sz="1800" dirty="0" err="1" smtClean="0"/>
              <a:t>kap</a:t>
            </a:r>
            <a:r>
              <a:rPr lang="nb-NO" sz="1800" dirty="0" smtClean="0"/>
              <a:t>. 3 og </a:t>
            </a:r>
            <a:r>
              <a:rPr lang="nb-NO" sz="1800" dirty="0" err="1" smtClean="0"/>
              <a:t>åvl</a:t>
            </a:r>
            <a:r>
              <a:rPr lang="nb-NO" sz="1800" dirty="0" smtClean="0"/>
              <a:t> § 77: </a:t>
            </a:r>
            <a:r>
              <a:rPr lang="nb-NO" sz="1800" dirty="0" err="1" smtClean="0"/>
              <a:t>Opphaverens</a:t>
            </a:r>
            <a:r>
              <a:rPr lang="nb-NO" sz="1800" dirty="0" smtClean="0"/>
              <a:t> rett, eller den som har arvet denne fra </a:t>
            </a:r>
            <a:r>
              <a:rPr lang="nb-NO" sz="1800" dirty="0" err="1" smtClean="0"/>
              <a:t>opphaveren</a:t>
            </a:r>
            <a:r>
              <a:rPr lang="nb-NO" sz="1800" dirty="0" smtClean="0"/>
              <a:t>, er ikke gjenstand for kreditorbeslag. </a:t>
            </a:r>
          </a:p>
          <a:p>
            <a:pPr>
              <a:buFontTx/>
              <a:buChar char="-"/>
            </a:pPr>
            <a:r>
              <a:rPr lang="nb-NO" sz="1800" dirty="0" smtClean="0"/>
              <a:t>Varemerker, patenter, design er formuesgoder.</a:t>
            </a:r>
          </a:p>
          <a:p>
            <a:pPr>
              <a:buFontTx/>
              <a:buChar char="-"/>
            </a:pPr>
            <a:r>
              <a:rPr lang="nb-NO" sz="1800" dirty="0" smtClean="0"/>
              <a:t>Forretningshemmeligheter? Masteremne. </a:t>
            </a:r>
          </a:p>
          <a:p>
            <a:pPr marL="0" indent="0">
              <a:buNone/>
            </a:pPr>
            <a:endParaRPr lang="nb-NO" sz="1800" dirty="0"/>
          </a:p>
          <a:p>
            <a:pPr marL="0" indent="0">
              <a:buNone/>
            </a:pPr>
            <a:endParaRPr lang="nb-NO" sz="1800" dirty="0" smtClean="0"/>
          </a:p>
        </p:txBody>
      </p:sp>
    </p:spTree>
    <p:extLst>
      <p:ext uri="{BB962C8B-B14F-4D97-AF65-F5344CB8AC3E}">
        <p14:creationId xmlns:p14="http://schemas.microsoft.com/office/powerpoint/2010/main" val="3445088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792088"/>
          </a:xfrm>
        </p:spPr>
        <p:txBody>
          <a:bodyPr/>
          <a:lstStyle/>
          <a:p>
            <a:r>
              <a:rPr lang="nb-NO" dirty="0" smtClean="0"/>
              <a:t>Deknl § 2-2, beslagsretten i forhold til tredjepersoner</a:t>
            </a:r>
            <a:endParaRPr lang="nb-NO" dirty="0"/>
          </a:p>
        </p:txBody>
      </p:sp>
      <p:sp>
        <p:nvSpPr>
          <p:cNvPr id="3" name="Content Placeholder 2"/>
          <p:cNvSpPr>
            <a:spLocks noGrp="1"/>
          </p:cNvSpPr>
          <p:nvPr>
            <p:ph idx="1"/>
          </p:nvPr>
        </p:nvSpPr>
        <p:spPr>
          <a:xfrm>
            <a:off x="990600" y="1556792"/>
            <a:ext cx="7696200" cy="5301208"/>
          </a:xfrm>
        </p:spPr>
        <p:txBody>
          <a:bodyPr/>
          <a:lstStyle/>
          <a:p>
            <a:pPr marL="0" indent="0">
              <a:buNone/>
            </a:pPr>
            <a:r>
              <a:rPr lang="nb-NO" sz="1800" dirty="0" smtClean="0"/>
              <a:t>Forarbeider (</a:t>
            </a:r>
            <a:r>
              <a:rPr lang="nb-NO" sz="1800" dirty="0" err="1" smtClean="0"/>
              <a:t>nou</a:t>
            </a:r>
            <a:r>
              <a:rPr lang="nb-NO" sz="1800" dirty="0" smtClean="0"/>
              <a:t> 1972:20 side 255 : «Den </a:t>
            </a:r>
            <a:r>
              <a:rPr lang="nb-NO" sz="1800" dirty="0"/>
              <a:t>nærmere grense for beslagsretten i forhold til tredjemann kan man likevel ikke trekke opp i en bestemmelse av denne art; reglene om legitimasjon, rettsvern og omstøtelse kommer inn her, foruten </a:t>
            </a:r>
            <a:r>
              <a:rPr lang="nb-NO" sz="1800" dirty="0" smtClean="0"/>
              <a:t>bevisreglene»</a:t>
            </a:r>
          </a:p>
          <a:p>
            <a:pPr marL="0" indent="0">
              <a:buNone/>
            </a:pPr>
            <a:r>
              <a:rPr lang="nb-NO" sz="1800" dirty="0" smtClean="0"/>
              <a:t>Der ikke annet fremgår av reglene om omstøtelse, rettsvern e.l. må vi tilbake på en alminnelig bevisvurdering.</a:t>
            </a:r>
          </a:p>
          <a:p>
            <a:pPr marL="0" indent="0">
              <a:buNone/>
            </a:pPr>
            <a:endParaRPr lang="nb-NO" sz="1800" dirty="0"/>
          </a:p>
          <a:p>
            <a:pPr marL="0" indent="0">
              <a:buNone/>
            </a:pPr>
            <a:r>
              <a:rPr lang="nb-NO" sz="1800" dirty="0" smtClean="0"/>
              <a:t>Bevisreglene i relasjon til hvilke formuesgoder som må sies å tilhøre skyldner: Rt. 1998 side 502: «Etter </a:t>
            </a:r>
            <a:r>
              <a:rPr lang="nb-NO" sz="1800" dirty="0" smtClean="0">
                <a:hlinkClick r:id="rId2"/>
              </a:rPr>
              <a:t>tvangsfullbyrdelsesloven § 7-1</a:t>
            </a:r>
            <a:r>
              <a:rPr lang="nb-NO" sz="1800" dirty="0" smtClean="0"/>
              <a:t> kan det tas utlegg i ethvert formuesgode som tilhører saksøkte og som det etter dekningsloven kapittel 2 kan tas beslag i. … Det </a:t>
            </a:r>
            <a:r>
              <a:rPr lang="nb-NO" sz="1800" dirty="0"/>
              <a:t>er her tilstrekkelig å vise til at lagmannsretten korrekt har </a:t>
            </a:r>
            <a:r>
              <a:rPr lang="nb-NO" sz="1800" dirty="0" smtClean="0"/>
              <a:t>basert </a:t>
            </a:r>
            <a:r>
              <a:rPr lang="nb-NO" sz="1800" dirty="0"/>
              <a:t>sin avgjørelse av eierforholdet på en sannsynlighetsvurdering, og at det ikke gis uttrykk for noen feilaktig oppfatning av </a:t>
            </a:r>
            <a:r>
              <a:rPr lang="nb-NO" sz="1800" dirty="0" smtClean="0"/>
              <a:t>bevisbyrdereglene»</a:t>
            </a:r>
            <a:endParaRPr lang="nb-NO" sz="1800" dirty="0"/>
          </a:p>
          <a:p>
            <a:pPr marL="0" indent="0">
              <a:buNone/>
            </a:pPr>
            <a:r>
              <a:rPr lang="nb-NO" sz="1800" dirty="0" smtClean="0"/>
              <a:t>Andenæs: Hovedregelen er at man må bygge på det faktum som er mest sannsynlig. </a:t>
            </a:r>
            <a:endParaRPr lang="nb-NO" sz="1800" dirty="0"/>
          </a:p>
        </p:txBody>
      </p:sp>
    </p:spTree>
    <p:extLst>
      <p:ext uri="{BB962C8B-B14F-4D97-AF65-F5344CB8AC3E}">
        <p14:creationId xmlns:p14="http://schemas.microsoft.com/office/powerpoint/2010/main" val="1887161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Konkursdebitor er legitimert som eier</a:t>
            </a:r>
            <a:endParaRPr lang="nb-NO" dirty="0"/>
          </a:p>
        </p:txBody>
      </p:sp>
      <p:sp>
        <p:nvSpPr>
          <p:cNvPr id="3" name="Content Placeholder 2"/>
          <p:cNvSpPr>
            <a:spLocks noGrp="1"/>
          </p:cNvSpPr>
          <p:nvPr>
            <p:ph idx="1"/>
          </p:nvPr>
        </p:nvSpPr>
        <p:spPr/>
        <p:txBody>
          <a:bodyPr/>
          <a:lstStyle/>
          <a:p>
            <a:r>
              <a:rPr lang="nb-NO" dirty="0" smtClean="0"/>
              <a:t>Konkursboet kan aldri vinne rett basert på god tro. </a:t>
            </a:r>
          </a:p>
          <a:p>
            <a:r>
              <a:rPr lang="nb-NO" dirty="0" smtClean="0"/>
              <a:t>Tenk også Rt. 1935 side 981 Bygland.</a:t>
            </a:r>
          </a:p>
          <a:p>
            <a:pPr marL="0" indent="0">
              <a:buNone/>
            </a:pPr>
            <a:endParaRPr lang="nb-NO" dirty="0" smtClean="0"/>
          </a:p>
          <a:p>
            <a:pPr marL="0" indent="0">
              <a:buNone/>
            </a:pPr>
            <a:r>
              <a:rPr lang="nb-NO" dirty="0" smtClean="0"/>
              <a:t>H (Far)</a:t>
            </a:r>
          </a:p>
          <a:p>
            <a:pPr marL="0" indent="0">
              <a:buNone/>
            </a:pPr>
            <a:endParaRPr lang="nb-NO" dirty="0"/>
          </a:p>
          <a:p>
            <a:pPr marL="0" indent="0">
              <a:buNone/>
            </a:pPr>
            <a:r>
              <a:rPr lang="nb-NO" sz="1800" dirty="0" smtClean="0"/>
              <a:t>Et underkommunisert poeng i anledning Bygland: Når boet ikke kan ta beslag i det debitor ser ut til å eie, må tvistene løses ut ifra hva som anses bevist. </a:t>
            </a:r>
            <a:endParaRPr lang="nb-NO" sz="1800" dirty="0"/>
          </a:p>
        </p:txBody>
      </p:sp>
      <p:cxnSp>
        <p:nvCxnSpPr>
          <p:cNvPr id="5" name="Straight Connector 4"/>
          <p:cNvCxnSpPr/>
          <p:nvPr/>
        </p:nvCxnSpPr>
        <p:spPr bwMode="auto">
          <a:xfrm>
            <a:off x="2339752" y="4221088"/>
            <a:ext cx="7200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TextBox 5"/>
          <p:cNvSpPr txBox="1"/>
          <p:nvPr/>
        </p:nvSpPr>
        <p:spPr>
          <a:xfrm>
            <a:off x="3347864" y="4077072"/>
            <a:ext cx="1152128" cy="707886"/>
          </a:xfrm>
          <a:prstGeom prst="rect">
            <a:avLst/>
          </a:prstGeom>
          <a:noFill/>
        </p:spPr>
        <p:txBody>
          <a:bodyPr wrap="square" rtlCol="0">
            <a:spAutoFit/>
          </a:bodyPr>
          <a:lstStyle/>
          <a:p>
            <a:r>
              <a:rPr lang="nb-NO" dirty="0" smtClean="0"/>
              <a:t>Sønn (A)</a:t>
            </a:r>
            <a:endParaRPr lang="nb-NO" dirty="0"/>
          </a:p>
        </p:txBody>
      </p:sp>
      <p:cxnSp>
        <p:nvCxnSpPr>
          <p:cNvPr id="8" name="Straight Connector 7"/>
          <p:cNvCxnSpPr/>
          <p:nvPr/>
        </p:nvCxnSpPr>
        <p:spPr bwMode="auto">
          <a:xfrm flipV="1">
            <a:off x="4716016" y="3789040"/>
            <a:ext cx="864096"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5868144" y="3645024"/>
            <a:ext cx="1296144" cy="400110"/>
          </a:xfrm>
          <a:prstGeom prst="rect">
            <a:avLst/>
          </a:prstGeom>
          <a:noFill/>
        </p:spPr>
        <p:txBody>
          <a:bodyPr wrap="square" rtlCol="0">
            <a:spAutoFit/>
          </a:bodyPr>
          <a:lstStyle/>
          <a:p>
            <a:r>
              <a:rPr lang="nb-NO" dirty="0" smtClean="0"/>
              <a:t>Bror (S)</a:t>
            </a:r>
            <a:endParaRPr lang="nb-NO" dirty="0"/>
          </a:p>
        </p:txBody>
      </p:sp>
      <p:cxnSp>
        <p:nvCxnSpPr>
          <p:cNvPr id="11" name="Straight Connector 10"/>
          <p:cNvCxnSpPr/>
          <p:nvPr/>
        </p:nvCxnSpPr>
        <p:spPr bwMode="auto">
          <a:xfrm>
            <a:off x="4716016" y="4365104"/>
            <a:ext cx="864096"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6012160" y="4653136"/>
            <a:ext cx="1440160" cy="400110"/>
          </a:xfrm>
          <a:prstGeom prst="rect">
            <a:avLst/>
          </a:prstGeom>
          <a:noFill/>
        </p:spPr>
        <p:txBody>
          <a:bodyPr wrap="square" rtlCol="0">
            <a:spAutoFit/>
          </a:bodyPr>
          <a:lstStyle/>
          <a:p>
            <a:r>
              <a:rPr lang="nb-NO" dirty="0" smtClean="0"/>
              <a:t>Bo (B)</a:t>
            </a:r>
            <a:endParaRPr lang="nb-NO" dirty="0"/>
          </a:p>
        </p:txBody>
      </p:sp>
    </p:spTree>
    <p:extLst>
      <p:ext uri="{BB962C8B-B14F-4D97-AF65-F5344CB8AC3E}">
        <p14:creationId xmlns:p14="http://schemas.microsoft.com/office/powerpoint/2010/main" val="4207151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04056"/>
          </a:xfrm>
        </p:spPr>
        <p:txBody>
          <a:bodyPr/>
          <a:lstStyle/>
          <a:p>
            <a:r>
              <a:rPr lang="nb-NO" sz="2000" dirty="0" err="1" smtClean="0"/>
              <a:t>Deknl</a:t>
            </a:r>
            <a:r>
              <a:rPr lang="nb-NO" sz="2000" dirty="0" smtClean="0"/>
              <a:t> </a:t>
            </a:r>
            <a:r>
              <a:rPr lang="nb-NO" sz="2000" dirty="0" err="1" smtClean="0"/>
              <a:t>kap</a:t>
            </a:r>
            <a:r>
              <a:rPr lang="nb-NO" sz="2000" dirty="0" smtClean="0"/>
              <a:t> 7. </a:t>
            </a:r>
            <a:r>
              <a:rPr lang="nb-NO" sz="2000" dirty="0"/>
              <a:t>Bobehandlingens innvirkning på skyldnerens kontraktsmessige forpliktelser</a:t>
            </a:r>
          </a:p>
        </p:txBody>
      </p:sp>
      <p:sp>
        <p:nvSpPr>
          <p:cNvPr id="3" name="Content Placeholder 2"/>
          <p:cNvSpPr>
            <a:spLocks noGrp="1"/>
          </p:cNvSpPr>
          <p:nvPr>
            <p:ph idx="1"/>
          </p:nvPr>
        </p:nvSpPr>
        <p:spPr>
          <a:xfrm>
            <a:off x="990600" y="1268760"/>
            <a:ext cx="7696200" cy="5112568"/>
          </a:xfrm>
        </p:spPr>
        <p:txBody>
          <a:bodyPr/>
          <a:lstStyle/>
          <a:p>
            <a:pPr marL="0" indent="0">
              <a:buNone/>
            </a:pPr>
            <a:r>
              <a:rPr lang="nb-NO" sz="1800" dirty="0" smtClean="0"/>
              <a:t>§ 7-1: «Reglene </a:t>
            </a:r>
            <a:r>
              <a:rPr lang="nb-NO" sz="1800" dirty="0"/>
              <a:t>i dette kapittel kommer bare til anvendelse når ikke annet følger av andre lovbestemmelser eller vedkommende rettsforholds egenart. Reglene i </a:t>
            </a:r>
            <a:r>
              <a:rPr lang="nb-NO" sz="1800" dirty="0">
                <a:hlinkClick r:id="rId2"/>
              </a:rPr>
              <a:t>§§ 7-2</a:t>
            </a:r>
            <a:r>
              <a:rPr lang="nb-NO" sz="1800" dirty="0"/>
              <a:t> til </a:t>
            </a:r>
            <a:r>
              <a:rPr lang="nb-NO" sz="1800" dirty="0">
                <a:hlinkClick r:id="rId3"/>
              </a:rPr>
              <a:t>7-9</a:t>
            </a:r>
            <a:r>
              <a:rPr lang="nb-NO" sz="1800" dirty="0"/>
              <a:t> kommer heller ikke til anvendelse når annet følger av </a:t>
            </a:r>
            <a:r>
              <a:rPr lang="nb-NO" sz="1800" dirty="0">
                <a:hlinkClick r:id="rId4"/>
              </a:rPr>
              <a:t>§§ </a:t>
            </a:r>
            <a:r>
              <a:rPr lang="nb-NO" sz="1800" dirty="0" smtClean="0">
                <a:hlinkClick r:id="rId4"/>
              </a:rPr>
              <a:t>7-10</a:t>
            </a:r>
            <a:r>
              <a:rPr lang="nb-NO" sz="1800" dirty="0" smtClean="0"/>
              <a:t>»</a:t>
            </a:r>
          </a:p>
          <a:p>
            <a:pPr marL="0" indent="0">
              <a:buNone/>
            </a:pPr>
            <a:endParaRPr lang="nb-NO" sz="1800" dirty="0"/>
          </a:p>
          <a:p>
            <a:r>
              <a:rPr lang="nb-NO" sz="1800" dirty="0" smtClean="0"/>
              <a:t>NOU: «</a:t>
            </a:r>
            <a:r>
              <a:rPr lang="nb-NO" sz="1800" dirty="0"/>
              <a:t>Større problemer knytter seg til forbeholdet for det som «følger av... vedkommende rettsforholds egenart</a:t>
            </a:r>
            <a:r>
              <a:rPr lang="nb-NO" sz="1800" dirty="0" smtClean="0"/>
              <a:t>»</a:t>
            </a:r>
          </a:p>
          <a:p>
            <a:r>
              <a:rPr lang="nb-NO" sz="1800" dirty="0" smtClean="0"/>
              <a:t>Ot. Prp. Nr. 50 (80-81) Forbeholdet </a:t>
            </a:r>
            <a:r>
              <a:rPr lang="nb-NO" sz="1800" dirty="0"/>
              <a:t>for det som «følger av...vedkommende rettsforholds egenart» gir ingen skarp </a:t>
            </a:r>
            <a:r>
              <a:rPr lang="nb-NO" sz="1800" dirty="0" smtClean="0"/>
              <a:t>avgrensning. .. «Departementet </a:t>
            </a:r>
            <a:r>
              <a:rPr lang="nb-NO" sz="1800" dirty="0"/>
              <a:t>viser til drøftelsen foran og antar at man vanskelig kan finne fram til en klarere regel uten å gå glipp av den nødvendige elastisitet som må foreligge når man gir så generelle regler som de foreliggende. Som utvalget framhever kan det tenkes at de oppstilte regler eller enkelte av dem ikke lar seg anvende når det gjelder kontraktstyper som avviker fra de praktiske viktige eller at de for visse kontrakter ville føre til klart uheldige </a:t>
            </a:r>
            <a:r>
              <a:rPr lang="nb-NO" sz="1800" dirty="0" smtClean="0"/>
              <a:t>resultater».. </a:t>
            </a:r>
            <a:endParaRPr lang="nb-NO" sz="1800" dirty="0"/>
          </a:p>
        </p:txBody>
      </p:sp>
    </p:spTree>
    <p:extLst>
      <p:ext uri="{BB962C8B-B14F-4D97-AF65-F5344CB8AC3E}">
        <p14:creationId xmlns:p14="http://schemas.microsoft.com/office/powerpoint/2010/main" val="3271217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504056"/>
          </a:xfrm>
        </p:spPr>
        <p:txBody>
          <a:bodyPr/>
          <a:lstStyle/>
          <a:p>
            <a:r>
              <a:rPr lang="nb-NO" dirty="0" smtClean="0"/>
              <a:t>Formuesgoder på vei inn</a:t>
            </a:r>
            <a:endParaRPr lang="nb-NO" dirty="0"/>
          </a:p>
        </p:txBody>
      </p:sp>
      <p:sp>
        <p:nvSpPr>
          <p:cNvPr id="3" name="Content Placeholder 2"/>
          <p:cNvSpPr>
            <a:spLocks noGrp="1"/>
          </p:cNvSpPr>
          <p:nvPr>
            <p:ph idx="1"/>
          </p:nvPr>
        </p:nvSpPr>
        <p:spPr>
          <a:xfrm>
            <a:off x="990600" y="1052736"/>
            <a:ext cx="7696200" cy="5043264"/>
          </a:xfrm>
        </p:spPr>
        <p:txBody>
          <a:bodyPr/>
          <a:lstStyle/>
          <a:p>
            <a:pPr marL="0" indent="0">
              <a:buNone/>
            </a:pPr>
            <a:r>
              <a:rPr lang="nb-NO" sz="1800" dirty="0" smtClean="0"/>
              <a:t>Formuesgoder på vei inn til debitor, gjenstanden er i ferd med å «tilhøre» debitor, jf. </a:t>
            </a:r>
            <a:r>
              <a:rPr lang="nb-NO" sz="1800" dirty="0" err="1" smtClean="0"/>
              <a:t>deknl</a:t>
            </a:r>
            <a:r>
              <a:rPr lang="nb-NO" sz="1800" dirty="0" smtClean="0"/>
              <a:t> § 2-2. </a:t>
            </a:r>
          </a:p>
          <a:p>
            <a:pPr marL="0" indent="0">
              <a:buNone/>
            </a:pPr>
            <a:endParaRPr lang="nb-NO" sz="1800" dirty="0"/>
          </a:p>
          <a:p>
            <a:pPr marL="0" indent="0">
              <a:buNone/>
            </a:pPr>
            <a:r>
              <a:rPr lang="nb-NO" sz="1800" dirty="0"/>
              <a:t>Andenæs side 166: «om formuesgodet tilhører skyldneren eller rettsforgjengeren etter rettsforholdet mellom disse</a:t>
            </a:r>
            <a:r>
              <a:rPr lang="nb-NO" sz="1800" dirty="0" smtClean="0"/>
              <a:t>»</a:t>
            </a:r>
          </a:p>
          <a:p>
            <a:pPr marL="0" indent="0">
              <a:buNone/>
            </a:pPr>
            <a:endParaRPr lang="nb-NO" sz="1800" i="1" dirty="0" smtClean="0"/>
          </a:p>
          <a:p>
            <a:pPr marL="0" indent="0">
              <a:buNone/>
            </a:pPr>
            <a:r>
              <a:rPr lang="nb-NO" sz="1800" i="1" dirty="0" smtClean="0"/>
              <a:t>Lilleholt side 34-35:«Der </a:t>
            </a:r>
            <a:r>
              <a:rPr lang="nb-NO" sz="1800" i="1" dirty="0"/>
              <a:t>et formuesgode er på veg inn i debitors formue – typisk der debitor har kjøpt </a:t>
            </a:r>
            <a:r>
              <a:rPr lang="nb-NO" sz="1800" i="1" dirty="0" err="1"/>
              <a:t>eit</a:t>
            </a:r>
            <a:r>
              <a:rPr lang="nb-NO" sz="1800" i="1" dirty="0"/>
              <a:t> formuesgode – er spørsmålet kva som skal til for at vi kan </a:t>
            </a:r>
            <a:r>
              <a:rPr lang="nb-NO" sz="1800" i="1" dirty="0" err="1"/>
              <a:t>seie</a:t>
            </a:r>
            <a:r>
              <a:rPr lang="nb-NO" sz="1800" i="1" dirty="0"/>
              <a:t> at formuesgodet er omfatt av dekningsretten… Vi må </a:t>
            </a:r>
            <a:r>
              <a:rPr lang="nb-NO" sz="1800" i="1" dirty="0" err="1"/>
              <a:t>fastleggje</a:t>
            </a:r>
            <a:r>
              <a:rPr lang="nb-NO" sz="1800" i="1" dirty="0"/>
              <a:t> </a:t>
            </a:r>
            <a:r>
              <a:rPr lang="nb-NO" sz="1800" i="1" dirty="0" err="1"/>
              <a:t>eit</a:t>
            </a:r>
            <a:r>
              <a:rPr lang="nb-NO" sz="1800" i="1" dirty="0"/>
              <a:t> skjæringstidspunkt, </a:t>
            </a:r>
            <a:r>
              <a:rPr lang="nb-NO" sz="1800" i="1" dirty="0" err="1"/>
              <a:t>eit</a:t>
            </a:r>
            <a:r>
              <a:rPr lang="nb-NO" sz="1800" i="1" dirty="0"/>
              <a:t> slags </a:t>
            </a:r>
            <a:r>
              <a:rPr lang="nb-NO" sz="1800" i="1" dirty="0" err="1"/>
              <a:t>point</a:t>
            </a:r>
            <a:r>
              <a:rPr lang="nb-NO" sz="1800" i="1" dirty="0"/>
              <a:t> </a:t>
            </a:r>
            <a:r>
              <a:rPr lang="nb-NO" sz="1800" i="1" dirty="0" err="1"/>
              <a:t>of</a:t>
            </a:r>
            <a:r>
              <a:rPr lang="nb-NO" sz="1800" i="1" dirty="0"/>
              <a:t> </a:t>
            </a:r>
            <a:r>
              <a:rPr lang="nb-NO" sz="1800" i="1" dirty="0" err="1"/>
              <a:t>no</a:t>
            </a:r>
            <a:r>
              <a:rPr lang="nb-NO" sz="1800" i="1" dirty="0"/>
              <a:t> </a:t>
            </a:r>
            <a:r>
              <a:rPr lang="nb-NO" sz="1800" i="1" dirty="0" err="1"/>
              <a:t>return</a:t>
            </a:r>
            <a:r>
              <a:rPr lang="nb-NO" sz="1800" i="1" dirty="0"/>
              <a:t>».</a:t>
            </a:r>
            <a:endParaRPr lang="nb-NO" sz="1800" dirty="0"/>
          </a:p>
          <a:p>
            <a:pPr marL="0" indent="0">
              <a:buNone/>
            </a:pPr>
            <a:endParaRPr lang="nb-NO" sz="1800" dirty="0" smtClean="0"/>
          </a:p>
          <a:p>
            <a:pPr marL="0" indent="0">
              <a:buNone/>
            </a:pPr>
            <a:r>
              <a:rPr lang="nb-NO" sz="1800" dirty="0" smtClean="0"/>
              <a:t>Lilleholt side 294-295: «</a:t>
            </a:r>
            <a:r>
              <a:rPr lang="nb-NO" sz="1800" dirty="0"/>
              <a:t>Her som elles er det slik at </a:t>
            </a:r>
            <a:r>
              <a:rPr lang="nb-NO" sz="1800" dirty="0" err="1"/>
              <a:t>ervervarens</a:t>
            </a:r>
            <a:r>
              <a:rPr lang="nb-NO" sz="1800" dirty="0"/>
              <a:t> </a:t>
            </a:r>
            <a:r>
              <a:rPr lang="nb-NO" sz="1800" dirty="0" err="1"/>
              <a:t>kreditorar</a:t>
            </a:r>
            <a:r>
              <a:rPr lang="nb-NO" sz="1800" dirty="0"/>
              <a:t> kan ta beslag i </a:t>
            </a:r>
            <a:r>
              <a:rPr lang="nb-NO" sz="1800" dirty="0" err="1"/>
              <a:t>ervervarens</a:t>
            </a:r>
            <a:r>
              <a:rPr lang="nb-NO" sz="1800" dirty="0"/>
              <a:t> rett etter avtalen, og det kan skje straks avtalen er inngått. Det sentrale blir å finne ut når </a:t>
            </a:r>
            <a:r>
              <a:rPr lang="nb-NO" sz="1800" dirty="0" err="1"/>
              <a:t>avhendarens</a:t>
            </a:r>
            <a:r>
              <a:rPr lang="nb-NO" sz="1800" dirty="0"/>
              <a:t> rett til å heve avtalen på grunn av betalingsmislighold fell bort; så lenge </a:t>
            </a:r>
            <a:r>
              <a:rPr lang="nb-NO" sz="1800" dirty="0" err="1"/>
              <a:t>avhendaren</a:t>
            </a:r>
            <a:r>
              <a:rPr lang="nb-NO" sz="1800" dirty="0"/>
              <a:t> kan ta att formuesgodet som ledd i heving, har han </a:t>
            </a:r>
            <a:r>
              <a:rPr lang="nb-NO" sz="1800" dirty="0" err="1"/>
              <a:t>ein</a:t>
            </a:r>
            <a:r>
              <a:rPr lang="nb-NO" sz="1800" dirty="0"/>
              <a:t> særlig rett til </a:t>
            </a:r>
            <a:r>
              <a:rPr lang="nb-NO" sz="1800" dirty="0" smtClean="0"/>
              <a:t>formuesgodet»</a:t>
            </a:r>
          </a:p>
          <a:p>
            <a:pPr marL="0" indent="0">
              <a:buNone/>
            </a:pPr>
            <a:endParaRPr lang="nb-NO" sz="1800" dirty="0"/>
          </a:p>
          <a:p>
            <a:pPr marL="0" indent="0">
              <a:buNone/>
            </a:pPr>
            <a:endParaRPr lang="nb-NO" sz="1800" dirty="0" smtClean="0"/>
          </a:p>
          <a:p>
            <a:pPr marL="0" indent="0">
              <a:buNone/>
            </a:pPr>
            <a:endParaRPr lang="nb-NO" sz="1800" dirty="0" smtClean="0"/>
          </a:p>
          <a:p>
            <a:pPr marL="0" indent="0">
              <a:buNone/>
            </a:pPr>
            <a:endParaRPr lang="nb-NO" sz="1800" dirty="0" smtClean="0"/>
          </a:p>
          <a:p>
            <a:pPr marL="0" indent="0">
              <a:buNone/>
            </a:pPr>
            <a:endParaRPr lang="nb-NO" sz="1800" dirty="0"/>
          </a:p>
        </p:txBody>
      </p:sp>
    </p:spTree>
    <p:extLst>
      <p:ext uri="{BB962C8B-B14F-4D97-AF65-F5344CB8AC3E}">
        <p14:creationId xmlns:p14="http://schemas.microsoft.com/office/powerpoint/2010/main" val="697679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Repetisjon</a:t>
            </a:r>
            <a:endParaRPr lang="nb-NO" dirty="0"/>
          </a:p>
        </p:txBody>
      </p:sp>
      <p:sp>
        <p:nvSpPr>
          <p:cNvPr id="3" name="Content Placeholder 2"/>
          <p:cNvSpPr>
            <a:spLocks noGrp="1"/>
          </p:cNvSpPr>
          <p:nvPr>
            <p:ph idx="1"/>
          </p:nvPr>
        </p:nvSpPr>
        <p:spPr/>
        <p:txBody>
          <a:bodyPr/>
          <a:lstStyle/>
          <a:p>
            <a:r>
              <a:rPr lang="nb-NO" dirty="0" smtClean="0"/>
              <a:t>Hvilke tre vilkår må være oppfylt for at retensjonsretten kan gjøres gjeldende?</a:t>
            </a:r>
          </a:p>
          <a:p>
            <a:r>
              <a:rPr lang="nb-NO" dirty="0" smtClean="0"/>
              <a:t>Hva er formålet med rekonstruksjonsloven?</a:t>
            </a:r>
          </a:p>
          <a:p>
            <a:r>
              <a:rPr lang="nb-NO" dirty="0" smtClean="0"/>
              <a:t>I hvilke formuesgoder kan långiver under rekonstruksjonsperioden få bedre prioritet enn eldre panthavere?</a:t>
            </a:r>
          </a:p>
          <a:p>
            <a:r>
              <a:rPr lang="nb-NO" dirty="0" smtClean="0"/>
              <a:t>Hvilke hensyn </a:t>
            </a:r>
            <a:r>
              <a:rPr lang="nb-NO" smtClean="0"/>
              <a:t>begrunner konkursinstituttet?</a:t>
            </a:r>
            <a:endParaRPr lang="nb-NO" dirty="0"/>
          </a:p>
        </p:txBody>
      </p:sp>
    </p:spTree>
    <p:extLst>
      <p:ext uri="{BB962C8B-B14F-4D97-AF65-F5344CB8AC3E}">
        <p14:creationId xmlns:p14="http://schemas.microsoft.com/office/powerpoint/2010/main" val="1336109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648072"/>
          </a:xfrm>
        </p:spPr>
        <p:txBody>
          <a:bodyPr/>
          <a:lstStyle/>
          <a:p>
            <a:r>
              <a:rPr lang="nb-NO" dirty="0" smtClean="0"/>
              <a:t>Stansingsrett</a:t>
            </a:r>
            <a:endParaRPr lang="nb-NO" dirty="0"/>
          </a:p>
        </p:txBody>
      </p:sp>
      <p:sp>
        <p:nvSpPr>
          <p:cNvPr id="3" name="Content Placeholder 2"/>
          <p:cNvSpPr>
            <a:spLocks noGrp="1"/>
          </p:cNvSpPr>
          <p:nvPr>
            <p:ph idx="1"/>
          </p:nvPr>
        </p:nvSpPr>
        <p:spPr>
          <a:xfrm>
            <a:off x="990600" y="1124744"/>
            <a:ext cx="7696200" cy="5328592"/>
          </a:xfrm>
        </p:spPr>
        <p:txBody>
          <a:bodyPr/>
          <a:lstStyle/>
          <a:p>
            <a:r>
              <a:rPr lang="nb-NO" sz="1800" dirty="0"/>
              <a:t>Rettslig grunnlag: § 7-2: «Viser det seg at skyldneren mangler midler til å oppfylle sin del av en gjensidig tyngende avtale i rett tid, kan den annen part holde sin ytelse tilbake, eller når ytelsen er avsendt fra leveringsstedet, hindre at den blir </a:t>
            </a:r>
            <a:r>
              <a:rPr lang="nb-NO" sz="1800" dirty="0">
                <a:solidFill>
                  <a:srgbClr val="FF0000"/>
                </a:solidFill>
              </a:rPr>
              <a:t>overgitt</a:t>
            </a:r>
            <a:r>
              <a:rPr lang="nb-NO" sz="1800" dirty="0"/>
              <a:t> til skyldneren eller dennes bo inntil sikkerhet blir stilt for motytelsen. Dette gjelder selv om tidspunktet for skyldnerens ytelse ikke er kommet.»</a:t>
            </a:r>
          </a:p>
          <a:p>
            <a:pPr marL="0" indent="0">
              <a:buNone/>
            </a:pPr>
            <a:endParaRPr lang="nb-NO" sz="1800" dirty="0"/>
          </a:p>
          <a:p>
            <a:r>
              <a:rPr lang="nb-NO" sz="1800" dirty="0"/>
              <a:t>Rettslig virkning: Selger kan forhindre at gjenstanden overleveres. Gjenstanden omfattes ikke av beslaget.</a:t>
            </a:r>
          </a:p>
          <a:p>
            <a:r>
              <a:rPr lang="nb-NO" sz="1800" dirty="0"/>
              <a:t>Side til boets inntredelsesrett, jf. § 7-3. Boet har en valgfri inntredelsesrett.</a:t>
            </a:r>
          </a:p>
          <a:p>
            <a:r>
              <a:rPr lang="nb-NO" sz="1800" dirty="0"/>
              <a:t>Trer boet inn i avtalen blir det masseforpliktet, jf. § 7-4, dvs. forpliktet på avtalens vilkår.</a:t>
            </a:r>
          </a:p>
          <a:p>
            <a:r>
              <a:rPr lang="nb-NO" sz="1800" dirty="0"/>
              <a:t>Trer boet ikke inn, omgjøres stansingsretten til hevingsrett, jf. 7-7 (1</a:t>
            </a:r>
            <a:r>
              <a:rPr lang="nb-NO" sz="1800" dirty="0" smtClean="0"/>
              <a:t>).</a:t>
            </a:r>
          </a:p>
          <a:p>
            <a:r>
              <a:rPr lang="nb-NO" sz="1800" dirty="0" smtClean="0"/>
              <a:t>Er stansingsretten tapt og kravet på kjøpesum ikke er sikret blir overdrager å anse som en usikret kreditor.  </a:t>
            </a:r>
            <a:endParaRPr lang="nb-NO" sz="1800" dirty="0"/>
          </a:p>
          <a:p>
            <a:endParaRPr lang="nb-NO" dirty="0"/>
          </a:p>
        </p:txBody>
      </p:sp>
    </p:spTree>
    <p:extLst>
      <p:ext uri="{BB962C8B-B14F-4D97-AF65-F5344CB8AC3E}">
        <p14:creationId xmlns:p14="http://schemas.microsoft.com/office/powerpoint/2010/main" val="4194346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Deknl</a:t>
            </a:r>
            <a:r>
              <a:rPr lang="nb-NO" dirty="0" smtClean="0"/>
              <a:t> § 7-2</a:t>
            </a:r>
            <a:endParaRPr lang="nb-NO" dirty="0"/>
          </a:p>
        </p:txBody>
      </p:sp>
      <p:sp>
        <p:nvSpPr>
          <p:cNvPr id="3" name="Content Placeholder 2"/>
          <p:cNvSpPr>
            <a:spLocks noGrp="1"/>
          </p:cNvSpPr>
          <p:nvPr>
            <p:ph idx="1"/>
          </p:nvPr>
        </p:nvSpPr>
        <p:spPr>
          <a:xfrm>
            <a:off x="990600" y="1981200"/>
            <a:ext cx="7696200" cy="4544144"/>
          </a:xfrm>
        </p:spPr>
        <p:txBody>
          <a:bodyPr/>
          <a:lstStyle/>
          <a:p>
            <a:r>
              <a:rPr lang="nb-NO" dirty="0" smtClean="0"/>
              <a:t>«ytelse»</a:t>
            </a:r>
          </a:p>
          <a:p>
            <a:r>
              <a:rPr lang="nb-NO" dirty="0" smtClean="0"/>
              <a:t>«Viser det seg»</a:t>
            </a:r>
          </a:p>
          <a:p>
            <a:r>
              <a:rPr lang="nb-NO" dirty="0" smtClean="0"/>
              <a:t>«inntil </a:t>
            </a:r>
            <a:r>
              <a:rPr lang="nb-NO" dirty="0"/>
              <a:t>sikkerhet blir stilt for </a:t>
            </a:r>
            <a:r>
              <a:rPr lang="nb-NO" dirty="0" smtClean="0"/>
              <a:t>motytelsen», </a:t>
            </a:r>
          </a:p>
          <a:p>
            <a:pPr marL="0" indent="0">
              <a:buNone/>
            </a:pPr>
            <a:r>
              <a:rPr lang="nb-NO" dirty="0" smtClean="0"/>
              <a:t>NSF: Betryggende sikkerhet. Konkret og skjønnsmessig helhetsvurdering. </a:t>
            </a:r>
          </a:p>
          <a:p>
            <a:pPr marL="0" indent="0">
              <a:buNone/>
            </a:pPr>
            <a:r>
              <a:rPr lang="nb-NO" dirty="0" smtClean="0"/>
              <a:t>I alle tilfeller: Garanti fra bank eller forsikringsselskap, jf. forarbeidene til reglene om stansingsrett i kjøpsloven, som det vises til i forarbeidene til </a:t>
            </a:r>
            <a:r>
              <a:rPr lang="nb-NO" dirty="0" err="1" smtClean="0"/>
              <a:t>deknl</a:t>
            </a:r>
            <a:r>
              <a:rPr lang="nb-NO" dirty="0" smtClean="0"/>
              <a:t> § 7-2. </a:t>
            </a:r>
            <a:endParaRPr lang="nb-NO" dirty="0"/>
          </a:p>
        </p:txBody>
      </p:sp>
    </p:spTree>
    <p:extLst>
      <p:ext uri="{BB962C8B-B14F-4D97-AF65-F5344CB8AC3E}">
        <p14:creationId xmlns:p14="http://schemas.microsoft.com/office/powerpoint/2010/main" val="1440335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Spesialbestemmelser</a:t>
            </a:r>
            <a:endParaRPr lang="nb-NO" dirty="0"/>
          </a:p>
        </p:txBody>
      </p:sp>
      <p:sp>
        <p:nvSpPr>
          <p:cNvPr id="3" name="Content Placeholder 2"/>
          <p:cNvSpPr>
            <a:spLocks noGrp="1"/>
          </p:cNvSpPr>
          <p:nvPr>
            <p:ph idx="1"/>
          </p:nvPr>
        </p:nvSpPr>
        <p:spPr/>
        <p:txBody>
          <a:bodyPr/>
          <a:lstStyle/>
          <a:p>
            <a:r>
              <a:rPr lang="nb-NO" sz="1800" dirty="0" smtClean="0"/>
              <a:t>Spesialbestemmelser: avhendingsloven </a:t>
            </a:r>
            <a:r>
              <a:rPr lang="nb-NO" sz="1800" dirty="0"/>
              <a:t>§ 6-1, </a:t>
            </a:r>
            <a:r>
              <a:rPr lang="nb-NO" sz="1800" dirty="0" err="1"/>
              <a:t>kjl</a:t>
            </a:r>
            <a:r>
              <a:rPr lang="nb-NO" sz="1800" dirty="0"/>
              <a:t> § 61 og </a:t>
            </a:r>
            <a:r>
              <a:rPr lang="nb-NO" sz="1800" dirty="0" err="1"/>
              <a:t>buofl</a:t>
            </a:r>
            <a:r>
              <a:rPr lang="nb-NO" sz="1800" dirty="0"/>
              <a:t> § 56 (3</a:t>
            </a:r>
            <a:r>
              <a:rPr lang="nb-NO" sz="1800" dirty="0" smtClean="0"/>
              <a:t>)</a:t>
            </a:r>
          </a:p>
          <a:p>
            <a:r>
              <a:rPr lang="nb-NO" sz="1800" dirty="0" err="1" smtClean="0"/>
              <a:t>Kjl</a:t>
            </a:r>
            <a:r>
              <a:rPr lang="nb-NO" sz="1800" dirty="0" smtClean="0"/>
              <a:t> § 63: «Kommer </a:t>
            </a:r>
            <a:r>
              <a:rPr lang="nb-NO" sz="1800" dirty="0"/>
              <a:t>en av partene under insolvensbehandling, gjelder bestemmelsene i </a:t>
            </a:r>
            <a:r>
              <a:rPr lang="nb-NO" sz="1800" dirty="0">
                <a:hlinkClick r:id="rId2"/>
              </a:rPr>
              <a:t>dekningsloven</a:t>
            </a:r>
            <a:r>
              <a:rPr lang="nb-NO" sz="1800" baseline="30000" dirty="0">
                <a:hlinkClick r:id="rId2"/>
              </a:rPr>
              <a:t>​2</a:t>
            </a:r>
            <a:r>
              <a:rPr lang="nb-NO" sz="1800" dirty="0">
                <a:hlinkClick r:id="rId2"/>
              </a:rPr>
              <a:t> kapittel </a:t>
            </a:r>
            <a:r>
              <a:rPr lang="nb-NO" sz="1800" dirty="0" smtClean="0">
                <a:hlinkClick r:id="rId2"/>
              </a:rPr>
              <a:t>7</a:t>
            </a:r>
            <a:r>
              <a:rPr lang="nb-NO" sz="1800" dirty="0" smtClean="0"/>
              <a:t>»</a:t>
            </a:r>
          </a:p>
          <a:p>
            <a:r>
              <a:rPr lang="nb-NO" sz="1800" dirty="0" smtClean="0"/>
              <a:t>Forarbeidene til </a:t>
            </a:r>
            <a:r>
              <a:rPr lang="nb-NO" sz="1800" dirty="0" err="1" smtClean="0"/>
              <a:t>buofl</a:t>
            </a:r>
            <a:r>
              <a:rPr lang="nb-NO" sz="1800" dirty="0" smtClean="0"/>
              <a:t>: «Entreprenøren </a:t>
            </a:r>
            <a:r>
              <a:rPr lang="nb-NO" sz="1800" dirty="0"/>
              <a:t>bør </a:t>
            </a:r>
            <a:r>
              <a:rPr lang="nb-NO" sz="1800" dirty="0" err="1"/>
              <a:t>ikkje</a:t>
            </a:r>
            <a:r>
              <a:rPr lang="nb-NO" sz="1800" dirty="0"/>
              <a:t> ha plikt til å </a:t>
            </a:r>
            <a:r>
              <a:rPr lang="nb-NO" sz="1800" dirty="0" err="1"/>
              <a:t>halde</a:t>
            </a:r>
            <a:r>
              <a:rPr lang="nb-NO" sz="1800" dirty="0"/>
              <a:t> fram med arbeidet dersom det er </a:t>
            </a:r>
            <a:r>
              <a:rPr lang="nb-NO" sz="1800" dirty="0" err="1"/>
              <a:t>klårt</a:t>
            </a:r>
            <a:r>
              <a:rPr lang="nb-NO" sz="1800" dirty="0"/>
              <a:t> at </a:t>
            </a:r>
            <a:r>
              <a:rPr lang="nb-NO" sz="1800" dirty="0" err="1"/>
              <a:t>forbrukaren</a:t>
            </a:r>
            <a:r>
              <a:rPr lang="nb-NO" sz="1800" dirty="0"/>
              <a:t> </a:t>
            </a:r>
            <a:r>
              <a:rPr lang="nb-NO" sz="1800" dirty="0" err="1"/>
              <a:t>ikkje</a:t>
            </a:r>
            <a:r>
              <a:rPr lang="nb-NO" sz="1800" dirty="0"/>
              <a:t> kan eller vil betale i tide. Det mest aktuelle tilfellet er at </a:t>
            </a:r>
            <a:r>
              <a:rPr lang="nb-NO" sz="1800" dirty="0" err="1"/>
              <a:t>forbrukaren</a:t>
            </a:r>
            <a:r>
              <a:rPr lang="nb-NO" sz="1800" dirty="0"/>
              <a:t> blir insolvent. I slike tilfelle må entreprenøren ta opp att arbeidet dersom </a:t>
            </a:r>
            <a:r>
              <a:rPr lang="nb-NO" sz="1800" dirty="0" err="1"/>
              <a:t>forbrukaren</a:t>
            </a:r>
            <a:r>
              <a:rPr lang="nb-NO" sz="1800" dirty="0"/>
              <a:t> gjev fullgod trygd for betalinga, til dømes i form av garanti. Føresegna her </a:t>
            </a:r>
            <a:r>
              <a:rPr lang="nb-NO" sz="1800" dirty="0" err="1"/>
              <a:t>svarar</a:t>
            </a:r>
            <a:r>
              <a:rPr lang="nb-NO" sz="1800" dirty="0"/>
              <a:t> til dekningslova § 7-2; men er tilpassa situasjonen i entrepriseforhold. Dersom det blir </a:t>
            </a:r>
            <a:r>
              <a:rPr lang="nb-NO" sz="1800" dirty="0" err="1"/>
              <a:t>opna</a:t>
            </a:r>
            <a:r>
              <a:rPr lang="nb-NO" sz="1800" dirty="0"/>
              <a:t> gjeldsforhandling eller konkurs hos </a:t>
            </a:r>
            <a:r>
              <a:rPr lang="nb-NO" sz="1800" dirty="0" err="1"/>
              <a:t>forbrukaren</a:t>
            </a:r>
            <a:r>
              <a:rPr lang="nb-NO" sz="1800" dirty="0"/>
              <a:t> (</a:t>
            </a:r>
            <a:r>
              <a:rPr lang="nb-NO" sz="1800" dirty="0" err="1"/>
              <a:t>noko</a:t>
            </a:r>
            <a:r>
              <a:rPr lang="nb-NO" sz="1800" dirty="0"/>
              <a:t> som er mest aktuelt dersom det er </a:t>
            </a:r>
            <a:r>
              <a:rPr lang="nb-NO" sz="1800" dirty="0" err="1"/>
              <a:t>ein</a:t>
            </a:r>
            <a:r>
              <a:rPr lang="nb-NO" sz="1800" dirty="0"/>
              <a:t> </a:t>
            </a:r>
            <a:r>
              <a:rPr lang="nb-NO" sz="1800" dirty="0" err="1"/>
              <a:t>næringsdrivande</a:t>
            </a:r>
            <a:r>
              <a:rPr lang="nb-NO" sz="1800" dirty="0"/>
              <a:t> som har bestilt arbeidet i </a:t>
            </a:r>
            <a:r>
              <a:rPr lang="nb-NO" sz="1800" dirty="0" err="1"/>
              <a:t>eigenskap</a:t>
            </a:r>
            <a:r>
              <a:rPr lang="nb-NO" sz="1800" dirty="0"/>
              <a:t> av </a:t>
            </a:r>
            <a:r>
              <a:rPr lang="nb-NO" sz="1800" dirty="0" err="1"/>
              <a:t>forbrukar</a:t>
            </a:r>
            <a:r>
              <a:rPr lang="nb-NO" sz="1800" dirty="0"/>
              <a:t>), er det dekningslova kapittel 7 som regulerer forholdet mellom </a:t>
            </a:r>
            <a:r>
              <a:rPr lang="nb-NO" sz="1800" dirty="0" err="1" smtClean="0"/>
              <a:t>partane</a:t>
            </a:r>
            <a:r>
              <a:rPr lang="nb-NO" sz="1800" dirty="0" smtClean="0"/>
              <a:t>»</a:t>
            </a:r>
            <a:endParaRPr lang="nb-NO" sz="1800" dirty="0"/>
          </a:p>
        </p:txBody>
      </p:sp>
    </p:spTree>
    <p:extLst>
      <p:ext uri="{BB962C8B-B14F-4D97-AF65-F5344CB8AC3E}">
        <p14:creationId xmlns:p14="http://schemas.microsoft.com/office/powerpoint/2010/main" val="1005351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Avtale seg vekk fra § 7-2</a:t>
            </a:r>
            <a:endParaRPr lang="nb-NO" dirty="0"/>
          </a:p>
        </p:txBody>
      </p:sp>
      <p:sp>
        <p:nvSpPr>
          <p:cNvPr id="3" name="Content Placeholder 2"/>
          <p:cNvSpPr>
            <a:spLocks noGrp="1"/>
          </p:cNvSpPr>
          <p:nvPr>
            <p:ph idx="1"/>
          </p:nvPr>
        </p:nvSpPr>
        <p:spPr/>
        <p:txBody>
          <a:bodyPr/>
          <a:lstStyle/>
          <a:p>
            <a:r>
              <a:rPr lang="nb-NO" sz="2000" dirty="0"/>
              <a:t>Rt. 1998 side 1712 Galleri Oslo</a:t>
            </a:r>
          </a:p>
          <a:p>
            <a:r>
              <a:rPr lang="nb-NO" sz="2000" dirty="0"/>
              <a:t>Andenæs (199) ikke noe i veien for at medkontrahent (den solvente part) kan gi helt eller delvis avkall på sin stansingsrett.</a:t>
            </a:r>
          </a:p>
          <a:p>
            <a:r>
              <a:rPr lang="nb-NO" sz="2000" dirty="0"/>
              <a:t>NOU 1972:20: «At reglene er preseptoriske betyr her bare at partenes eventuelle boer ikke er bundet av kontraktklausuler som gir boene en dårligere stilling enn de etter reglene skal ha».</a:t>
            </a:r>
          </a:p>
          <a:p>
            <a:endParaRPr lang="nb-NO" dirty="0"/>
          </a:p>
        </p:txBody>
      </p:sp>
    </p:spTree>
    <p:extLst>
      <p:ext uri="{BB962C8B-B14F-4D97-AF65-F5344CB8AC3E}">
        <p14:creationId xmlns:p14="http://schemas.microsoft.com/office/powerpoint/2010/main" val="2457622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Stansingsrett eller hevingsrett? </a:t>
            </a:r>
            <a:endParaRPr lang="nb-NO" dirty="0"/>
          </a:p>
        </p:txBody>
      </p:sp>
      <p:sp>
        <p:nvSpPr>
          <p:cNvPr id="3" name="Content Placeholder 2"/>
          <p:cNvSpPr>
            <a:spLocks noGrp="1"/>
          </p:cNvSpPr>
          <p:nvPr>
            <p:ph idx="1"/>
          </p:nvPr>
        </p:nvSpPr>
        <p:spPr/>
        <p:txBody>
          <a:bodyPr/>
          <a:lstStyle/>
          <a:p>
            <a:r>
              <a:rPr lang="nb-NO" sz="1800" dirty="0" smtClean="0"/>
              <a:t>Lilleholt (2018) side 295: </a:t>
            </a:r>
            <a:r>
              <a:rPr lang="nb-NO" sz="1800" dirty="0"/>
              <a:t>Spørsmålet om skjæringstidspunktet for beslag </a:t>
            </a:r>
            <a:r>
              <a:rPr lang="nb-NO" sz="1800" dirty="0" err="1"/>
              <a:t>frå</a:t>
            </a:r>
            <a:r>
              <a:rPr lang="nb-NO" sz="1800" dirty="0"/>
              <a:t> </a:t>
            </a:r>
            <a:r>
              <a:rPr lang="nb-NO" sz="1800" dirty="0" err="1"/>
              <a:t>ervervarens</a:t>
            </a:r>
            <a:r>
              <a:rPr lang="nb-NO" sz="1800" dirty="0"/>
              <a:t> </a:t>
            </a:r>
            <a:r>
              <a:rPr lang="nb-NO" sz="1800" dirty="0" err="1"/>
              <a:t>kreditorar</a:t>
            </a:r>
            <a:r>
              <a:rPr lang="nb-NO" sz="1800" dirty="0"/>
              <a:t> blir ofte stilt som </a:t>
            </a:r>
            <a:r>
              <a:rPr lang="nb-NO" sz="1800" dirty="0" err="1"/>
              <a:t>eit</a:t>
            </a:r>
            <a:r>
              <a:rPr lang="nb-NO" sz="1800" dirty="0"/>
              <a:t> spørsmål om stansingsrett, men det er </a:t>
            </a:r>
            <a:r>
              <a:rPr lang="nb-NO" sz="1800" dirty="0" err="1"/>
              <a:t>ikkje</a:t>
            </a:r>
            <a:r>
              <a:rPr lang="nb-NO" sz="1800" dirty="0"/>
              <a:t> alltid  </a:t>
            </a:r>
            <a:r>
              <a:rPr lang="nb-NO" sz="1800" dirty="0" err="1"/>
              <a:t>opplysande</a:t>
            </a:r>
            <a:r>
              <a:rPr lang="nb-NO" sz="1800" dirty="0"/>
              <a:t>. Er det </a:t>
            </a:r>
            <a:r>
              <a:rPr lang="nb-NO" sz="1800" dirty="0" err="1"/>
              <a:t>opna</a:t>
            </a:r>
            <a:r>
              <a:rPr lang="nb-NO" sz="1800" dirty="0"/>
              <a:t> konkurs hos </a:t>
            </a:r>
            <a:r>
              <a:rPr lang="nb-NO" sz="1800" dirty="0" err="1"/>
              <a:t>ervervaren</a:t>
            </a:r>
            <a:r>
              <a:rPr lang="nb-NO" sz="1800" dirty="0"/>
              <a:t>, blir spørsmålet om tingen </a:t>
            </a:r>
            <a:r>
              <a:rPr lang="nb-NO" sz="1800" dirty="0" smtClean="0"/>
              <a:t>var </a:t>
            </a:r>
            <a:r>
              <a:rPr lang="nb-NO" sz="1800" dirty="0" err="1"/>
              <a:t>overgjeven</a:t>
            </a:r>
            <a:r>
              <a:rPr lang="nb-NO" sz="1800" dirty="0"/>
              <a:t> til </a:t>
            </a:r>
            <a:r>
              <a:rPr lang="nb-NO" sz="1800" dirty="0" err="1"/>
              <a:t>ervervaren</a:t>
            </a:r>
            <a:r>
              <a:rPr lang="nb-NO" sz="1800" dirty="0"/>
              <a:t> før </a:t>
            </a:r>
            <a:r>
              <a:rPr lang="nb-NO" sz="1800" dirty="0" err="1"/>
              <a:t>konkursopninga</a:t>
            </a:r>
            <a:r>
              <a:rPr lang="nb-NO" sz="1800" dirty="0"/>
              <a:t>. I </a:t>
            </a:r>
            <a:r>
              <a:rPr lang="nb-NO" sz="1800" dirty="0" err="1"/>
              <a:t>såfall</a:t>
            </a:r>
            <a:r>
              <a:rPr lang="nb-NO" sz="1800" dirty="0"/>
              <a:t> er hevingsretten alt gått tapt, og </a:t>
            </a:r>
            <a:r>
              <a:rPr lang="nb-NO" sz="1800" dirty="0" err="1"/>
              <a:t>noko</a:t>
            </a:r>
            <a:r>
              <a:rPr lang="nb-NO" sz="1800" dirty="0"/>
              <a:t> stansing blir det </a:t>
            </a:r>
            <a:r>
              <a:rPr lang="nb-NO" sz="1800" dirty="0" err="1"/>
              <a:t>ikkje</a:t>
            </a:r>
            <a:r>
              <a:rPr lang="nb-NO" sz="1800" dirty="0"/>
              <a:t> tale om lenger. Det som er </a:t>
            </a:r>
            <a:r>
              <a:rPr lang="nb-NO" sz="1800" dirty="0" err="1"/>
              <a:t>overgjeve</a:t>
            </a:r>
            <a:r>
              <a:rPr lang="nb-NO" sz="1800" dirty="0"/>
              <a:t> til konkursboet (debitor) etter </a:t>
            </a:r>
            <a:r>
              <a:rPr lang="nb-NO" sz="1800" dirty="0" err="1"/>
              <a:t>konkursopninga</a:t>
            </a:r>
            <a:r>
              <a:rPr lang="nb-NO" sz="1800" dirty="0"/>
              <a:t>, har </a:t>
            </a:r>
            <a:r>
              <a:rPr lang="nb-NO" sz="1800" dirty="0" err="1"/>
              <a:t>avhendaren</a:t>
            </a:r>
            <a:r>
              <a:rPr lang="nb-NO" sz="1800" dirty="0"/>
              <a:t> separatistrett til, om </a:t>
            </a:r>
            <a:r>
              <a:rPr lang="nb-NO" sz="1800" dirty="0" err="1"/>
              <a:t>ikkje</a:t>
            </a:r>
            <a:r>
              <a:rPr lang="nb-NO" sz="1800" dirty="0"/>
              <a:t> buet kan og vil gå inn i avtalen og dermed betale fullt ut for det leverte (dekningslova § 7-9) … I konkurstilfellet oppstår det derfor </a:t>
            </a:r>
            <a:r>
              <a:rPr lang="nb-NO" sz="1800" dirty="0" err="1"/>
              <a:t>ikkje</a:t>
            </a:r>
            <a:r>
              <a:rPr lang="nb-NO" sz="1800" dirty="0"/>
              <a:t> </a:t>
            </a:r>
            <a:r>
              <a:rPr lang="nb-NO" sz="1800" dirty="0" err="1"/>
              <a:t>noko</a:t>
            </a:r>
            <a:r>
              <a:rPr lang="nb-NO" sz="1800" dirty="0"/>
              <a:t> spørsmål om stansingsrett; det er skjæringspunktet for tap av hevingsrett som interesserer</a:t>
            </a:r>
            <a:r>
              <a:rPr lang="nb-NO" sz="1800" dirty="0" smtClean="0"/>
              <a:t>.»</a:t>
            </a:r>
          </a:p>
          <a:p>
            <a:r>
              <a:rPr lang="nb-NO" sz="1800" dirty="0" smtClean="0"/>
              <a:t>Mitt poeng, stansingsretten avløses av hevingsretten, og «overgitt» i § 7-2, «levert» i § 7-7 (2) (heving) og «overgitt» i § 7-9 (levering etter </a:t>
            </a:r>
            <a:r>
              <a:rPr lang="nb-NO" sz="1800" dirty="0" err="1" smtClean="0"/>
              <a:t>boåpning</a:t>
            </a:r>
            <a:r>
              <a:rPr lang="nb-NO" sz="1800" dirty="0" smtClean="0"/>
              <a:t>) skal forstås likt. </a:t>
            </a:r>
            <a:endParaRPr lang="nb-NO" sz="1800" dirty="0"/>
          </a:p>
        </p:txBody>
      </p:sp>
    </p:spTree>
    <p:extLst>
      <p:ext uri="{BB962C8B-B14F-4D97-AF65-F5344CB8AC3E}">
        <p14:creationId xmlns:p14="http://schemas.microsoft.com/office/powerpoint/2010/main" val="2343418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2048"/>
          </a:xfrm>
        </p:spPr>
        <p:txBody>
          <a:bodyPr/>
          <a:lstStyle/>
          <a:p>
            <a:r>
              <a:rPr lang="nb-NO" dirty="0" err="1" smtClean="0"/>
              <a:t>Minireptisjon</a:t>
            </a:r>
            <a:r>
              <a:rPr lang="nb-NO" dirty="0" smtClean="0"/>
              <a:t> om insolvensbegrepet</a:t>
            </a:r>
            <a:endParaRPr lang="nb-NO" dirty="0"/>
          </a:p>
        </p:txBody>
      </p:sp>
      <p:sp>
        <p:nvSpPr>
          <p:cNvPr id="3" name="Content Placeholder 2"/>
          <p:cNvSpPr>
            <a:spLocks noGrp="1"/>
          </p:cNvSpPr>
          <p:nvPr>
            <p:ph idx="1"/>
          </p:nvPr>
        </p:nvSpPr>
        <p:spPr>
          <a:xfrm>
            <a:off x="990600" y="1052736"/>
            <a:ext cx="7696200" cy="5043264"/>
          </a:xfrm>
        </p:spPr>
        <p:txBody>
          <a:bodyPr/>
          <a:lstStyle/>
          <a:p>
            <a:pPr marL="0" indent="0">
              <a:buNone/>
            </a:pPr>
            <a:r>
              <a:rPr lang="nb-NO" sz="1800" dirty="0"/>
              <a:t>Kkl § 61: «Skyldneren er </a:t>
            </a:r>
            <a:r>
              <a:rPr lang="nb-NO" sz="1800" b="1" dirty="0"/>
              <a:t>insolvent</a:t>
            </a:r>
            <a:r>
              <a:rPr lang="nb-NO" sz="1800" dirty="0"/>
              <a:t> når denne ikke kan oppfylle sine forpliktelser etter hvert som de forfaller, medmindre </a:t>
            </a:r>
            <a:r>
              <a:rPr lang="nb-NO" sz="1800" b="1" i="1" u="sng" dirty="0" err="1"/>
              <a:t>betalingsudyktigheten</a:t>
            </a:r>
            <a:r>
              <a:rPr lang="nb-NO" sz="1800" b="1" i="1" u="sng" dirty="0"/>
              <a:t> må antas å være forbigående</a:t>
            </a:r>
            <a:r>
              <a:rPr lang="nb-NO" sz="1800" dirty="0"/>
              <a:t>. Insolvens foreligger likevel ikke når </a:t>
            </a:r>
            <a:r>
              <a:rPr lang="nb-NO" sz="1800" b="1" i="1" u="sng" dirty="0"/>
              <a:t>skyldnerens eiendeler og inntekter</a:t>
            </a:r>
            <a:r>
              <a:rPr lang="nb-NO" sz="1800" dirty="0"/>
              <a:t> tilsammen antas å kunne gi full dekning for skyldnerens forpliktelser, selv om oppfyllelsen av forpliktelsene vil bli forsinket ved at dekning må søkes ved salg av eiendelene»</a:t>
            </a:r>
          </a:p>
          <a:p>
            <a:pPr marL="0" indent="0">
              <a:buNone/>
            </a:pPr>
            <a:endParaRPr lang="nb-NO" sz="1800" dirty="0"/>
          </a:p>
          <a:p>
            <a:pPr marL="0" indent="0">
              <a:buNone/>
            </a:pPr>
            <a:r>
              <a:rPr lang="nb-NO" sz="1800" dirty="0" smtClean="0"/>
              <a:t>NOU 1972:20 side 120 «Insolvensbegrepet </a:t>
            </a:r>
            <a:r>
              <a:rPr lang="nb-NO" sz="1800" dirty="0"/>
              <a:t>forklares gjerne ved hjelp av begrepene insuffisiens og illikviditet. Insuffisiens foreligger hvor debitors passiva er større enn hans aktiva; man taler her også om underbalanse. Illikviditet foreligger hvor debitor er ute av stand til å betale sine forpliktelser etter hvert som de forfaller. For at insolvens skal sies å foreligge, kreves </a:t>
            </a:r>
            <a:r>
              <a:rPr lang="nb-NO" sz="1800" dirty="0" err="1"/>
              <a:t>såvel</a:t>
            </a:r>
            <a:r>
              <a:rPr lang="nb-NO" sz="1800" dirty="0"/>
              <a:t> insuffisiens som illikviditet hos </a:t>
            </a:r>
            <a:r>
              <a:rPr lang="nb-NO" sz="1800" dirty="0" smtClean="0"/>
              <a:t>debitor.»</a:t>
            </a:r>
          </a:p>
          <a:p>
            <a:pPr marL="0" indent="0">
              <a:buNone/>
            </a:pPr>
            <a:endParaRPr lang="nb-NO" sz="1800" dirty="0" smtClean="0"/>
          </a:p>
          <a:p>
            <a:pPr marL="0" indent="0">
              <a:buNone/>
            </a:pPr>
            <a:r>
              <a:rPr lang="nb-NO" sz="1800" dirty="0" smtClean="0"/>
              <a:t>Hvorfor krav om Insuffisiens/underbalanse? Konkurs forbeholdes til de situasjoner der det ikke er nok til alle. </a:t>
            </a:r>
            <a:endParaRPr lang="nb-NO" sz="1800" dirty="0"/>
          </a:p>
          <a:p>
            <a:pPr marL="0" indent="0">
              <a:buNone/>
            </a:pPr>
            <a:endParaRPr lang="nb-NO" sz="1800" dirty="0"/>
          </a:p>
        </p:txBody>
      </p:sp>
    </p:spTree>
    <p:extLst>
      <p:ext uri="{BB962C8B-B14F-4D97-AF65-F5344CB8AC3E}">
        <p14:creationId xmlns:p14="http://schemas.microsoft.com/office/powerpoint/2010/main" val="1181290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2048"/>
          </a:xfrm>
        </p:spPr>
        <p:txBody>
          <a:bodyPr/>
          <a:lstStyle/>
          <a:p>
            <a:r>
              <a:rPr lang="nb-NO" dirty="0" smtClean="0"/>
              <a:t>Insolvensbegrepet, § 61</a:t>
            </a:r>
            <a:endParaRPr lang="nb-NO" dirty="0"/>
          </a:p>
        </p:txBody>
      </p:sp>
      <p:sp>
        <p:nvSpPr>
          <p:cNvPr id="3" name="Content Placeholder 2"/>
          <p:cNvSpPr>
            <a:spLocks noGrp="1"/>
          </p:cNvSpPr>
          <p:nvPr>
            <p:ph idx="1"/>
          </p:nvPr>
        </p:nvSpPr>
        <p:spPr>
          <a:xfrm>
            <a:off x="990600" y="1052736"/>
            <a:ext cx="7696200" cy="5805264"/>
          </a:xfrm>
        </p:spPr>
        <p:txBody>
          <a:bodyPr/>
          <a:lstStyle/>
          <a:p>
            <a:pPr marL="0" indent="0">
              <a:buNone/>
            </a:pPr>
            <a:r>
              <a:rPr lang="nb-NO" dirty="0" smtClean="0"/>
              <a:t>«</a:t>
            </a:r>
            <a:r>
              <a:rPr lang="nb-NO" sz="1800" dirty="0"/>
              <a:t>Skyldneren er insolvent når denne ikke kan oppfylle sine forpliktelser etter hvert som de forfaller, medmindre </a:t>
            </a:r>
            <a:r>
              <a:rPr lang="nb-NO" sz="1800" dirty="0" err="1"/>
              <a:t>betalingsudyktigheten</a:t>
            </a:r>
            <a:r>
              <a:rPr lang="nb-NO" sz="1800" dirty="0"/>
              <a:t> må antas å være forbigående. Insolvens foreligger likevel ikke når skyldnerens eiendeler og inntekter tilsammen antas å kunne gi full dekning for skyldnerens forpliktelser, selv om oppfyllelsen av forpliktelsene vil bli forsinket ved at dekning må søkes ved salg av </a:t>
            </a:r>
            <a:r>
              <a:rPr lang="nb-NO" sz="1800" dirty="0" smtClean="0"/>
              <a:t>eiendelene». </a:t>
            </a:r>
          </a:p>
          <a:p>
            <a:pPr>
              <a:buAutoNum type="arabicPeriod"/>
            </a:pPr>
            <a:r>
              <a:rPr lang="nb-NO" sz="1800" dirty="0" err="1" smtClean="0"/>
              <a:t>Betalingsutdyktig</a:t>
            </a:r>
            <a:endParaRPr lang="nb-NO" sz="1800" dirty="0" smtClean="0"/>
          </a:p>
          <a:p>
            <a:pPr>
              <a:buAutoNum type="arabicPeriod"/>
            </a:pPr>
            <a:r>
              <a:rPr lang="nb-NO" sz="1800" dirty="0" smtClean="0"/>
              <a:t>Den må være varig</a:t>
            </a:r>
          </a:p>
          <a:p>
            <a:pPr>
              <a:buAutoNum type="arabicPeriod"/>
            </a:pPr>
            <a:r>
              <a:rPr lang="nb-NO" sz="1800" dirty="0" smtClean="0"/>
              <a:t>Gjelden må overstige verdier og inntekter til sammen (insuffisiens)</a:t>
            </a:r>
          </a:p>
          <a:p>
            <a:pPr marL="0" indent="0">
              <a:buNone/>
            </a:pPr>
            <a:endParaRPr lang="nb-NO" sz="1800" dirty="0"/>
          </a:p>
          <a:p>
            <a:pPr marL="0" indent="0">
              <a:buNone/>
            </a:pPr>
            <a:r>
              <a:rPr lang="nb-NO" sz="1800" dirty="0" smtClean="0"/>
              <a:t>Når er </a:t>
            </a:r>
            <a:r>
              <a:rPr lang="nb-NO" sz="1800" dirty="0" err="1" smtClean="0"/>
              <a:t>betalingsudyktigheten</a:t>
            </a:r>
            <a:r>
              <a:rPr lang="nb-NO" sz="1800" dirty="0" smtClean="0"/>
              <a:t> «forbigående», naturlig språklig? </a:t>
            </a:r>
          </a:p>
          <a:p>
            <a:pPr marL="0" indent="0">
              <a:buNone/>
            </a:pPr>
            <a:r>
              <a:rPr lang="nb-NO" sz="1800" dirty="0" smtClean="0"/>
              <a:t>NOU 1972: 20 side 121: Noen dagers forsinkelse er ikke nok til insolvens</a:t>
            </a:r>
          </a:p>
          <a:p>
            <a:pPr marL="0" indent="0">
              <a:buNone/>
            </a:pPr>
            <a:r>
              <a:rPr lang="nb-NO" sz="1800" dirty="0" smtClean="0"/>
              <a:t>Brækhus (1991) Kun kort tid. </a:t>
            </a:r>
          </a:p>
          <a:p>
            <a:pPr marL="0" indent="0">
              <a:buNone/>
            </a:pPr>
            <a:r>
              <a:rPr lang="nb-NO" sz="1800" dirty="0" smtClean="0"/>
              <a:t>LA-2010-169196: 6 </a:t>
            </a:r>
            <a:r>
              <a:rPr lang="nb-NO" sz="1800" dirty="0" err="1" smtClean="0"/>
              <a:t>mnd</a:t>
            </a:r>
            <a:r>
              <a:rPr lang="nb-NO" sz="1800" dirty="0" smtClean="0"/>
              <a:t> er ikke forbigående</a:t>
            </a:r>
          </a:p>
        </p:txBody>
      </p:sp>
      <p:sp>
        <p:nvSpPr>
          <p:cNvPr id="4" name="Right Brace 3"/>
          <p:cNvSpPr/>
          <p:nvPr/>
        </p:nvSpPr>
        <p:spPr bwMode="auto">
          <a:xfrm>
            <a:off x="3635896" y="2996952"/>
            <a:ext cx="144016" cy="576064"/>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5" name="TextBox 4"/>
          <p:cNvSpPr txBox="1"/>
          <p:nvPr/>
        </p:nvSpPr>
        <p:spPr>
          <a:xfrm>
            <a:off x="3923928" y="3068960"/>
            <a:ext cx="1152128" cy="400110"/>
          </a:xfrm>
          <a:prstGeom prst="rect">
            <a:avLst/>
          </a:prstGeom>
          <a:noFill/>
        </p:spPr>
        <p:txBody>
          <a:bodyPr wrap="square" rtlCol="0">
            <a:spAutoFit/>
          </a:bodyPr>
          <a:lstStyle/>
          <a:p>
            <a:r>
              <a:rPr lang="nb-NO" dirty="0" err="1"/>
              <a:t>i</a:t>
            </a:r>
            <a:r>
              <a:rPr lang="nb-NO" dirty="0" err="1" smtClean="0"/>
              <a:t>llikvid</a:t>
            </a:r>
            <a:r>
              <a:rPr lang="nb-NO" dirty="0" smtClean="0"/>
              <a:t> </a:t>
            </a:r>
            <a:endParaRPr lang="nb-NO" dirty="0"/>
          </a:p>
        </p:txBody>
      </p:sp>
    </p:spTree>
    <p:extLst>
      <p:ext uri="{BB962C8B-B14F-4D97-AF65-F5344CB8AC3E}">
        <p14:creationId xmlns:p14="http://schemas.microsoft.com/office/powerpoint/2010/main" val="360660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2048"/>
          </a:xfrm>
        </p:spPr>
        <p:txBody>
          <a:bodyPr/>
          <a:lstStyle/>
          <a:p>
            <a:r>
              <a:rPr lang="nb-NO" sz="2400" dirty="0" smtClean="0"/>
              <a:t>Insolvenspresumpsjoner/insolvensformodninger</a:t>
            </a:r>
            <a:endParaRPr lang="nb-NO" sz="2400" dirty="0"/>
          </a:p>
        </p:txBody>
      </p:sp>
      <p:sp>
        <p:nvSpPr>
          <p:cNvPr id="3" name="Content Placeholder 2"/>
          <p:cNvSpPr>
            <a:spLocks noGrp="1"/>
          </p:cNvSpPr>
          <p:nvPr>
            <p:ph idx="1"/>
          </p:nvPr>
        </p:nvSpPr>
        <p:spPr>
          <a:xfrm>
            <a:off x="990600" y="1052736"/>
            <a:ext cx="7696200" cy="5472608"/>
          </a:xfrm>
        </p:spPr>
        <p:txBody>
          <a:bodyPr/>
          <a:lstStyle/>
          <a:p>
            <a:pPr marL="0" indent="0">
              <a:buNone/>
            </a:pPr>
            <a:r>
              <a:rPr lang="nb-NO" sz="1800" dirty="0" smtClean="0"/>
              <a:t>§ 62: «</a:t>
            </a:r>
            <a:r>
              <a:rPr lang="nb-NO" sz="1800" u="sng" dirty="0" smtClean="0"/>
              <a:t>Erkjenner</a:t>
            </a:r>
            <a:r>
              <a:rPr lang="nb-NO" sz="1800" dirty="0" smtClean="0"/>
              <a:t> </a:t>
            </a:r>
            <a:r>
              <a:rPr lang="nb-NO" sz="1800" dirty="0"/>
              <a:t>skyldneren å være insolvent, eller har skyldneren </a:t>
            </a:r>
            <a:r>
              <a:rPr lang="nb-NO" sz="1800" u="sng" dirty="0"/>
              <a:t>stanset</a:t>
            </a:r>
            <a:r>
              <a:rPr lang="nb-NO" sz="1800" dirty="0"/>
              <a:t> sine betalinger, eller har det ved utlegg</a:t>
            </a:r>
            <a:r>
              <a:rPr lang="nb-NO" sz="1800" baseline="30000" dirty="0"/>
              <a:t>​1</a:t>
            </a:r>
            <a:r>
              <a:rPr lang="nb-NO" sz="1800" dirty="0"/>
              <a:t> eller arrest</a:t>
            </a:r>
            <a:r>
              <a:rPr lang="nb-NO" sz="1800" baseline="30000" dirty="0"/>
              <a:t>​2</a:t>
            </a:r>
            <a:r>
              <a:rPr lang="nb-NO" sz="1800" dirty="0"/>
              <a:t> i løpet av de siste tre måneder før konkursbegjæringen ble innsendt, ikke kunnet oppnås </a:t>
            </a:r>
            <a:r>
              <a:rPr lang="nb-NO" sz="1800" u="sng" dirty="0"/>
              <a:t>dekning</a:t>
            </a:r>
            <a:r>
              <a:rPr lang="nb-NO" sz="1800" dirty="0"/>
              <a:t> hos skyldneren,</a:t>
            </a:r>
            <a:r>
              <a:rPr lang="nb-NO" sz="1800" baseline="30000" dirty="0"/>
              <a:t>​3</a:t>
            </a:r>
            <a:r>
              <a:rPr lang="nb-NO" sz="1800" dirty="0"/>
              <a:t> </a:t>
            </a:r>
            <a:r>
              <a:rPr lang="nb-NO" sz="1800" dirty="0">
                <a:solidFill>
                  <a:srgbClr val="00B050"/>
                </a:solidFill>
              </a:rPr>
              <a:t>antas</a:t>
            </a:r>
            <a:r>
              <a:rPr lang="nb-NO" sz="1800" dirty="0"/>
              <a:t> insolvens i alminnelighet å </a:t>
            </a:r>
            <a:r>
              <a:rPr lang="nb-NO" sz="1800" dirty="0" smtClean="0"/>
              <a:t>foreligge»</a:t>
            </a:r>
          </a:p>
          <a:p>
            <a:pPr marL="0" indent="0">
              <a:buNone/>
            </a:pPr>
            <a:r>
              <a:rPr lang="nb-NO" sz="1800" dirty="0" smtClean="0"/>
              <a:t>§ 63: (1) </a:t>
            </a:r>
            <a:r>
              <a:rPr lang="nb-NO" sz="1800" dirty="0"/>
              <a:t>Dersom skyldneren har lovbestemt regnskapsplikt,</a:t>
            </a:r>
            <a:r>
              <a:rPr lang="nb-NO" sz="1800" baseline="30000" dirty="0"/>
              <a:t>​1</a:t>
            </a:r>
            <a:r>
              <a:rPr lang="nb-NO" sz="1800" dirty="0"/>
              <a:t> eller har hatt slik regnskapsplikt i det siste år før konkursbegjæring</a:t>
            </a:r>
            <a:r>
              <a:rPr lang="nb-NO" sz="1800" baseline="30000" dirty="0"/>
              <a:t>​2</a:t>
            </a:r>
            <a:r>
              <a:rPr lang="nb-NO" sz="1800" dirty="0"/>
              <a:t> ble innsendt, skal insolvens</a:t>
            </a:r>
            <a:r>
              <a:rPr lang="nb-NO" sz="1800" baseline="30000" dirty="0"/>
              <a:t>​3</a:t>
            </a:r>
            <a:r>
              <a:rPr lang="nb-NO" sz="1800" dirty="0"/>
              <a:t> i alminnelighet </a:t>
            </a:r>
            <a:r>
              <a:rPr lang="nb-NO" sz="1800" dirty="0">
                <a:solidFill>
                  <a:srgbClr val="00B050"/>
                </a:solidFill>
              </a:rPr>
              <a:t>antas</a:t>
            </a:r>
            <a:r>
              <a:rPr lang="nb-NO" sz="1800" dirty="0"/>
              <a:t> å foreligge når konkurs begjæres av en fordringshaver som bevislig har krevd skyldneren for klar og forfalt gjeld og som minst 4 uker deretter har latt forkynne</a:t>
            </a:r>
            <a:r>
              <a:rPr lang="nb-NO" sz="1800" baseline="30000" dirty="0"/>
              <a:t>​4</a:t>
            </a:r>
            <a:r>
              <a:rPr lang="nb-NO" sz="1800" dirty="0"/>
              <a:t> for skyldneren en oppfordring til å betale innen to uker. Konkursbegjæringen må i tilfelle være kommet inn til retten i løpet av de første to uker etter at betalingsfristen </a:t>
            </a:r>
            <a:r>
              <a:rPr lang="nb-NO" sz="1800" dirty="0" smtClean="0"/>
              <a:t>utløp.</a:t>
            </a:r>
          </a:p>
          <a:p>
            <a:pPr marL="0" indent="0">
              <a:buNone/>
            </a:pPr>
            <a:r>
              <a:rPr lang="nb-NO" sz="1800" dirty="0" smtClean="0"/>
              <a:t>(2) </a:t>
            </a:r>
            <a:r>
              <a:rPr lang="nb-NO" sz="1800" dirty="0"/>
              <a:t>I den betalingsoppfordring som skal forkynnes for skyldneren, skal skyldneren gjøres oppmerksom på fordringshaverens adgang til å begjære konkurs åpnet dersom betaling ikke skjer innen fristens utløp, og på at insolvens ved behandlingen av konkursbegjæringen i alminnelighet skal </a:t>
            </a:r>
            <a:r>
              <a:rPr lang="nb-NO" sz="1800" dirty="0">
                <a:solidFill>
                  <a:srgbClr val="00B050"/>
                </a:solidFill>
              </a:rPr>
              <a:t>antas</a:t>
            </a:r>
            <a:r>
              <a:rPr lang="nb-NO" sz="1800" dirty="0"/>
              <a:t> å foreligge når fordringshaveren har gått frem etter reglene i denne </a:t>
            </a:r>
            <a:r>
              <a:rPr lang="nb-NO" sz="1800" dirty="0" smtClean="0"/>
              <a:t>paragraf.</a:t>
            </a:r>
          </a:p>
          <a:p>
            <a:pPr marL="0" indent="0">
              <a:buNone/>
            </a:pPr>
            <a:endParaRPr lang="nb-NO" dirty="0"/>
          </a:p>
        </p:txBody>
      </p:sp>
    </p:spTree>
    <p:extLst>
      <p:ext uri="{BB962C8B-B14F-4D97-AF65-F5344CB8AC3E}">
        <p14:creationId xmlns:p14="http://schemas.microsoft.com/office/powerpoint/2010/main" val="333811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Generelt om beviskrav og «antas»</a:t>
            </a:r>
            <a:endParaRPr lang="nb-NO" dirty="0"/>
          </a:p>
        </p:txBody>
      </p:sp>
      <p:sp>
        <p:nvSpPr>
          <p:cNvPr id="3" name="Content Placeholder 2"/>
          <p:cNvSpPr>
            <a:spLocks noGrp="1"/>
          </p:cNvSpPr>
          <p:nvPr>
            <p:ph idx="1"/>
          </p:nvPr>
        </p:nvSpPr>
        <p:spPr>
          <a:xfrm>
            <a:off x="990600" y="1412776"/>
            <a:ext cx="7696200" cy="4683224"/>
          </a:xfrm>
        </p:spPr>
        <p:txBody>
          <a:bodyPr/>
          <a:lstStyle/>
          <a:p>
            <a:r>
              <a:rPr lang="nb-NO" dirty="0" smtClean="0"/>
              <a:t>Bevisbyrden snur, det er debitor som må bevise at presumpsjonen ikke stemmer. </a:t>
            </a:r>
          </a:p>
          <a:p>
            <a:r>
              <a:rPr lang="nb-NO" dirty="0" smtClean="0"/>
              <a:t>Rt. 2005 side 330: «Når </a:t>
            </a:r>
            <a:r>
              <a:rPr lang="nb-NO" dirty="0">
                <a:hlinkClick r:id="rId2"/>
              </a:rPr>
              <a:t>§ 63</a:t>
            </a:r>
            <a:r>
              <a:rPr lang="nb-NO" dirty="0"/>
              <a:t> får anvendelse, har debitor bevisføringsplikten og bevisbyrden for solvens, og det kreves en høy grad av sannsynlighet for at han er solvent, jf. </a:t>
            </a:r>
            <a:r>
              <a:rPr lang="nb-NO" dirty="0" smtClean="0">
                <a:hlinkClick r:id="rId3"/>
              </a:rPr>
              <a:t>Rt-1988-1142</a:t>
            </a:r>
            <a:r>
              <a:rPr lang="nb-NO" dirty="0" smtClean="0"/>
              <a:t>» </a:t>
            </a:r>
            <a:endParaRPr lang="nb-NO" dirty="0"/>
          </a:p>
        </p:txBody>
      </p:sp>
    </p:spTree>
    <p:extLst>
      <p:ext uri="{BB962C8B-B14F-4D97-AF65-F5344CB8AC3E}">
        <p14:creationId xmlns:p14="http://schemas.microsoft.com/office/powerpoint/2010/main" val="139493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864096"/>
          </a:xfrm>
        </p:spPr>
        <p:txBody>
          <a:bodyPr/>
          <a:lstStyle/>
          <a:p>
            <a:r>
              <a:rPr lang="nb-NO" dirty="0" smtClean="0"/>
              <a:t>Hvilke verdier regnes med i insolvensvurderingen?</a:t>
            </a:r>
            <a:endParaRPr lang="nb-NO" dirty="0"/>
          </a:p>
        </p:txBody>
      </p:sp>
      <p:sp>
        <p:nvSpPr>
          <p:cNvPr id="3" name="Content Placeholder 2"/>
          <p:cNvSpPr>
            <a:spLocks noGrp="1"/>
          </p:cNvSpPr>
          <p:nvPr>
            <p:ph idx="1"/>
          </p:nvPr>
        </p:nvSpPr>
        <p:spPr>
          <a:xfrm>
            <a:off x="990600" y="1484784"/>
            <a:ext cx="7696200" cy="4611216"/>
          </a:xfrm>
        </p:spPr>
        <p:txBody>
          <a:bodyPr/>
          <a:lstStyle/>
          <a:p>
            <a:r>
              <a:rPr lang="nb-NO" sz="1800" dirty="0" smtClean="0"/>
              <a:t>Kkl § 61: «Skyldneren </a:t>
            </a:r>
            <a:r>
              <a:rPr lang="nb-NO" sz="1800" dirty="0"/>
              <a:t>er insolvent når denne ikke kan oppfylle sine forpliktelser etter hvert som de forfaller, medmindre </a:t>
            </a:r>
            <a:r>
              <a:rPr lang="nb-NO" sz="1800" dirty="0" err="1"/>
              <a:t>betalingsudyktigheten</a:t>
            </a:r>
            <a:r>
              <a:rPr lang="nb-NO" sz="1800" dirty="0"/>
              <a:t> må antas å være forbigående. Insolvens foreligger likevel ikke når </a:t>
            </a:r>
            <a:r>
              <a:rPr lang="nb-NO" sz="1800" b="1" i="1" u="sng" dirty="0"/>
              <a:t>skyldnerens eiendeler og inntekter</a:t>
            </a:r>
            <a:r>
              <a:rPr lang="nb-NO" sz="1800" dirty="0"/>
              <a:t> tilsammen antas å kunne gi full dekning for skyldnerens forpliktelser, selv om oppfyllelsen av forpliktelsene vil bli forsinket ved at dekning må søkes ved salg av </a:t>
            </a:r>
            <a:r>
              <a:rPr lang="nb-NO" sz="1800" dirty="0" smtClean="0"/>
              <a:t>eiendelene»</a:t>
            </a:r>
          </a:p>
          <a:p>
            <a:r>
              <a:rPr lang="nb-NO" sz="1800" dirty="0" smtClean="0"/>
              <a:t>Hva omfattes av skyldnerens eiendeler og inntekter?</a:t>
            </a:r>
          </a:p>
          <a:p>
            <a:pPr marL="0" indent="0">
              <a:buNone/>
            </a:pPr>
            <a:r>
              <a:rPr lang="nb-NO" sz="1800" dirty="0" smtClean="0"/>
              <a:t>NSF: Det som tilhører skyldner, jf. </a:t>
            </a:r>
            <a:r>
              <a:rPr lang="nb-NO" sz="1800" dirty="0" err="1" smtClean="0"/>
              <a:t>deknl</a:t>
            </a:r>
            <a:r>
              <a:rPr lang="nb-NO" sz="1800" dirty="0" smtClean="0"/>
              <a:t> § 2-2.</a:t>
            </a:r>
          </a:p>
          <a:p>
            <a:pPr marL="0" indent="0">
              <a:buNone/>
            </a:pPr>
            <a:r>
              <a:rPr lang="nb-NO" sz="1800" dirty="0" smtClean="0"/>
              <a:t>NOU 1972:20 side 122: «</a:t>
            </a:r>
            <a:r>
              <a:rPr lang="nb-NO" sz="1800" dirty="0"/>
              <a:t>Aktiver som er lett realisable, må uten videre regnes med når det skal avgjøres om skyldneren er </a:t>
            </a:r>
            <a:r>
              <a:rPr lang="nb-NO" sz="1800" dirty="0" err="1"/>
              <a:t>istand</a:t>
            </a:r>
            <a:r>
              <a:rPr lang="nb-NO" sz="1800" dirty="0"/>
              <a:t> til å betale sin gjeld ettersom den forfaller. Også andre aktiver kan komme i betraktning; skyldneren har f.eks. tatt skritt til å få solgt en fast eiendom, og kan regne med at realisasjonen vil være gjennomført </a:t>
            </a:r>
            <a:r>
              <a:rPr lang="nb-NO" sz="1800" dirty="0" err="1"/>
              <a:t>såvidt</a:t>
            </a:r>
            <a:r>
              <a:rPr lang="nb-NO" sz="1800" dirty="0"/>
              <a:t> raskt at han vil få kontanter til betaling av en større gjeldspost som forfaller om tre </a:t>
            </a:r>
            <a:r>
              <a:rPr lang="nb-NO" sz="1800" dirty="0" smtClean="0"/>
              <a:t>måneder»</a:t>
            </a:r>
          </a:p>
        </p:txBody>
      </p:sp>
    </p:spTree>
    <p:extLst>
      <p:ext uri="{BB962C8B-B14F-4D97-AF65-F5344CB8AC3E}">
        <p14:creationId xmlns:p14="http://schemas.microsoft.com/office/powerpoint/2010/main" val="2075031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360040"/>
          </a:xfrm>
        </p:spPr>
        <p:txBody>
          <a:bodyPr/>
          <a:lstStyle/>
          <a:p>
            <a:r>
              <a:rPr lang="nb-NO" sz="1800" dirty="0" smtClean="0"/>
              <a:t>Rettspraksis og rettslig vurderingstema</a:t>
            </a:r>
            <a:endParaRPr lang="nb-NO" sz="1800" dirty="0"/>
          </a:p>
        </p:txBody>
      </p:sp>
      <p:sp>
        <p:nvSpPr>
          <p:cNvPr id="3" name="Content Placeholder 2"/>
          <p:cNvSpPr>
            <a:spLocks noGrp="1"/>
          </p:cNvSpPr>
          <p:nvPr>
            <p:ph idx="1"/>
          </p:nvPr>
        </p:nvSpPr>
        <p:spPr>
          <a:xfrm>
            <a:off x="990600" y="980728"/>
            <a:ext cx="7696200" cy="5688632"/>
          </a:xfrm>
        </p:spPr>
        <p:txBody>
          <a:bodyPr/>
          <a:lstStyle/>
          <a:p>
            <a:pPr marL="0" indent="0">
              <a:buNone/>
            </a:pPr>
            <a:r>
              <a:rPr lang="nb-NO" sz="1800" dirty="0"/>
              <a:t>Rt. 1950 s. 1132: «Etter min oppfatning kan det ved avgjørelsen av om der foreligger tilstrekkelige midler, ikke tas hensyn til verdier som foreligger i en sådan form at der ikke åpnes adgang til likvid betaling av forfalne forpliktelser, jfr. Hagerups Konkurs (4. utgave), 31, og det samme må etter min mening gjelde med hensyn til midler som visstnok eksisterer, men hvor de på grunn av debitors forhold er utilgjengelige til dekning av fordringshaverens krav</a:t>
            </a:r>
            <a:r>
              <a:rPr lang="nb-NO" sz="1800" dirty="0" smtClean="0"/>
              <a:t>»</a:t>
            </a:r>
          </a:p>
          <a:p>
            <a:pPr marL="0" indent="0">
              <a:buNone/>
            </a:pPr>
            <a:r>
              <a:rPr lang="nb-NO" sz="1800" dirty="0"/>
              <a:t>NOU 1972:20 side </a:t>
            </a:r>
            <a:r>
              <a:rPr lang="nb-NO" sz="1800" dirty="0" smtClean="0"/>
              <a:t>122 viser til denne avgjørelsen</a:t>
            </a:r>
          </a:p>
          <a:p>
            <a:pPr marL="0" indent="0">
              <a:buNone/>
            </a:pPr>
            <a:r>
              <a:rPr lang="nb-NO" sz="1800" dirty="0" smtClean="0"/>
              <a:t>Rt. 1977.1235: «</a:t>
            </a:r>
            <a:r>
              <a:rPr lang="nb-NO" sz="1800" dirty="0"/>
              <a:t>Det kan etter min mening ikke tas hensyn til aktiva som muligens, eller til og med sannsynligvis, vil tilfalle boet, men som på grunn av debitors forhold ikke er tilgjengelige til dekning av fordringshavernes krav, jfr. </a:t>
            </a:r>
            <a:r>
              <a:rPr lang="nb-NO" sz="1800" dirty="0">
                <a:hlinkClick r:id="rId2"/>
              </a:rPr>
              <a:t>Rt-1950-1132</a:t>
            </a:r>
            <a:r>
              <a:rPr lang="nb-NO" sz="1800" dirty="0"/>
              <a:t> som gjaldt midler debitor erkjente å ha, men som </a:t>
            </a:r>
            <a:r>
              <a:rPr lang="nb-NO" sz="1800" dirty="0" smtClean="0"/>
              <a:t>han hadde </a:t>
            </a:r>
            <a:r>
              <a:rPr lang="nb-NO" sz="1800" dirty="0"/>
              <a:t>skjult og som derfor var utilgjengelige for </a:t>
            </a:r>
            <a:r>
              <a:rPr lang="nb-NO" sz="1800" dirty="0" smtClean="0"/>
              <a:t>fordringshaverne»</a:t>
            </a:r>
          </a:p>
          <a:p>
            <a:pPr marL="0" indent="0">
              <a:buNone/>
            </a:pPr>
            <a:r>
              <a:rPr lang="nb-NO" sz="1800" dirty="0" smtClean="0"/>
              <a:t>LB-2018-49736: «</a:t>
            </a:r>
            <a:r>
              <a:rPr lang="nb-NO" sz="1800" dirty="0"/>
              <a:t>Det er sikker rett at man ved vurderingen av om en skyldner er insolvent etter </a:t>
            </a:r>
            <a:r>
              <a:rPr lang="nb-NO" sz="1800" dirty="0">
                <a:hlinkClick r:id="rId3"/>
              </a:rPr>
              <a:t>konkursloven § 61</a:t>
            </a:r>
            <a:r>
              <a:rPr lang="nb-NO" sz="1800" dirty="0"/>
              <a:t>, ikke skal ta hensyn til midler som ikke er tilgjengelige for kreditorene. Det vises til Høyesteretts dom inntatt i </a:t>
            </a:r>
            <a:r>
              <a:rPr lang="nb-NO" sz="1800" dirty="0" smtClean="0">
                <a:hlinkClick r:id="rId4"/>
              </a:rPr>
              <a:t>Rt-1977-1235</a:t>
            </a:r>
            <a:r>
              <a:rPr lang="nb-NO" sz="1800" dirty="0" smtClean="0"/>
              <a:t>»</a:t>
            </a:r>
          </a:p>
          <a:p>
            <a:pPr marL="0" indent="0">
              <a:buNone/>
            </a:pPr>
            <a:endParaRPr lang="nb-NO" dirty="0"/>
          </a:p>
        </p:txBody>
      </p:sp>
    </p:spTree>
    <p:extLst>
      <p:ext uri="{BB962C8B-B14F-4D97-AF65-F5344CB8AC3E}">
        <p14:creationId xmlns:p14="http://schemas.microsoft.com/office/powerpoint/2010/main" val="318400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432048"/>
          </a:xfrm>
        </p:spPr>
        <p:txBody>
          <a:bodyPr/>
          <a:lstStyle/>
          <a:p>
            <a:r>
              <a:rPr lang="nb-NO" dirty="0" smtClean="0"/>
              <a:t>Formuesgoder i utlandet</a:t>
            </a:r>
            <a:endParaRPr lang="nb-NO" dirty="0"/>
          </a:p>
        </p:txBody>
      </p:sp>
      <p:sp>
        <p:nvSpPr>
          <p:cNvPr id="3" name="Content Placeholder 2"/>
          <p:cNvSpPr>
            <a:spLocks noGrp="1"/>
          </p:cNvSpPr>
          <p:nvPr>
            <p:ph idx="1"/>
          </p:nvPr>
        </p:nvSpPr>
        <p:spPr>
          <a:xfrm>
            <a:off x="990600" y="1052736"/>
            <a:ext cx="7696200" cy="5400600"/>
          </a:xfrm>
        </p:spPr>
        <p:txBody>
          <a:bodyPr/>
          <a:lstStyle/>
          <a:p>
            <a:pPr marL="0" indent="0">
              <a:buNone/>
            </a:pPr>
            <a:r>
              <a:rPr lang="nb-NO" sz="1800" dirty="0" smtClean="0"/>
              <a:t>§ 61 «skyldnerens eiendeler»: Bør tas med</a:t>
            </a:r>
          </a:p>
          <a:p>
            <a:pPr marL="0" indent="0">
              <a:buNone/>
            </a:pPr>
            <a:r>
              <a:rPr lang="nb-NO" sz="1800" dirty="0" smtClean="0"/>
              <a:t>Forarbeider NOU side 123: «Aktiva </a:t>
            </a:r>
            <a:r>
              <a:rPr lang="nb-NO" sz="1800" dirty="0"/>
              <a:t>som befinner seg utenfor rikets grenser, skal i prinsippet også med i </a:t>
            </a:r>
            <a:r>
              <a:rPr lang="nb-NO" sz="1800" dirty="0" smtClean="0"/>
              <a:t>vurderingen… Det </a:t>
            </a:r>
            <a:r>
              <a:rPr lang="nb-NO" sz="1800" dirty="0"/>
              <a:t>må videre være en forutsetning at fordringshaverne har en rimelig mulighet for å få dekning i disse aktiva</a:t>
            </a:r>
            <a:r>
              <a:rPr lang="nb-NO" sz="1800" dirty="0" smtClean="0"/>
              <a:t>.»</a:t>
            </a:r>
          </a:p>
          <a:p>
            <a:pPr marL="0" indent="0">
              <a:buNone/>
            </a:pPr>
            <a:r>
              <a:rPr lang="nb-NO" sz="1800" dirty="0" smtClean="0"/>
              <a:t>Rettspraksis: Dersom formuesgodet reelt sett er tilgjengelig. </a:t>
            </a:r>
          </a:p>
          <a:p>
            <a:pPr marL="0" indent="0">
              <a:buNone/>
            </a:pPr>
            <a:r>
              <a:rPr lang="nb-NO" sz="1800" dirty="0" smtClean="0"/>
              <a:t>Norsk internasjonal insolvensrett: «Ved </a:t>
            </a:r>
            <a:r>
              <a:rPr lang="nb-NO" sz="1800" dirty="0"/>
              <a:t>anvendelsen av norske insolvensregler på insolvensbehandling åpnet i Norge, er utgangspunktet at skyldnerens utenlandsformue inngår i insolvensbehandlingen. Slik sett bygger insolvensbehandlingen på et </a:t>
            </a:r>
            <a:r>
              <a:rPr lang="nb-NO" sz="1800" dirty="0" smtClean="0"/>
              <a:t>universalitetsprinsipp»</a:t>
            </a:r>
          </a:p>
          <a:p>
            <a:pPr marL="0" indent="0">
              <a:buNone/>
            </a:pPr>
            <a:r>
              <a:rPr lang="nb-NO" sz="1800" dirty="0" err="1" smtClean="0"/>
              <a:t>Prop</a:t>
            </a:r>
            <a:r>
              <a:rPr lang="nb-NO" sz="1800" dirty="0" smtClean="0"/>
              <a:t>. 88 L (2015-2016) side 58: «Regelen </a:t>
            </a:r>
            <a:r>
              <a:rPr lang="nb-NO" sz="1800" dirty="0"/>
              <a:t>innebærer at tingretten må prøve om konkurslovens insolvensvilkår er oppfylt. Det alminnelige insolvensbegrep i § 61 forutsetter at skyldneren både er </a:t>
            </a:r>
            <a:r>
              <a:rPr lang="nb-NO" sz="1800" dirty="0" err="1"/>
              <a:t>illikvid</a:t>
            </a:r>
            <a:r>
              <a:rPr lang="nb-NO" sz="1800" dirty="0"/>
              <a:t> og insuffisient. Insuffisiens kan imidlertid bare konstateres hvis hele skyldnerens formue tas i betraktning uansett hvor den befinner </a:t>
            </a:r>
            <a:r>
              <a:rPr lang="nb-NO" sz="1800" dirty="0" smtClean="0"/>
              <a:t>seg».</a:t>
            </a:r>
            <a:endParaRPr lang="nb-NO" sz="1800" dirty="0"/>
          </a:p>
          <a:p>
            <a:pPr marL="0" indent="0">
              <a:buNone/>
            </a:pPr>
            <a:r>
              <a:rPr lang="nb-NO" sz="1800" b="1" dirty="0" smtClean="0"/>
              <a:t>Samme rettslig vurderingstema: </a:t>
            </a:r>
            <a:r>
              <a:rPr lang="nb-NO" sz="1800" dirty="0"/>
              <a:t>Det avgjørende må være hvorvidt det </a:t>
            </a:r>
            <a:r>
              <a:rPr lang="nb-NO" sz="1800" dirty="0" smtClean="0"/>
              <a:t>formuesgodet vil kunne gå til dekning for kreditorene.</a:t>
            </a:r>
            <a:endParaRPr lang="nb-NO" sz="1800" dirty="0"/>
          </a:p>
        </p:txBody>
      </p:sp>
    </p:spTree>
    <p:extLst>
      <p:ext uri="{BB962C8B-B14F-4D97-AF65-F5344CB8AC3E}">
        <p14:creationId xmlns:p14="http://schemas.microsoft.com/office/powerpoint/2010/main" val="2144489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Powerpointmail</Template>
  <TotalTime>3188</TotalTime>
  <Words>2941</Words>
  <Application>Microsoft Office PowerPoint</Application>
  <PresentationFormat>On-screen Show (4:3)</PresentationFormat>
  <Paragraphs>174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ヒラギノ角ゴ Pro W3</vt:lpstr>
      <vt:lpstr>Blank Presentation</vt:lpstr>
      <vt:lpstr>Jus 5850 Konkurs og panterett, film 5</vt:lpstr>
      <vt:lpstr>Repetisjon</vt:lpstr>
      <vt:lpstr>Minireptisjon om insolvensbegrepet</vt:lpstr>
      <vt:lpstr>Insolvensbegrepet, § 61</vt:lpstr>
      <vt:lpstr>Insolvenspresumpsjoner/insolvensformodninger</vt:lpstr>
      <vt:lpstr>Generelt om beviskrav og «antas»</vt:lpstr>
      <vt:lpstr>Hvilke verdier regnes med i insolvensvurderingen?</vt:lpstr>
      <vt:lpstr>Rettspraksis og rettslig vurderingstema</vt:lpstr>
      <vt:lpstr>Formuesgoder i utlandet</vt:lpstr>
      <vt:lpstr>Raljering over eiendomsretten</vt:lpstr>
      <vt:lpstr>No thanks</vt:lpstr>
      <vt:lpstr>Raljering over eiendomsretten</vt:lpstr>
      <vt:lpstr>Beslagsretten – spørsmål om skjæringstidspunkter</vt:lpstr>
      <vt:lpstr>Beslagsretten</vt:lpstr>
      <vt:lpstr>Beslagsretten generelt</vt:lpstr>
      <vt:lpstr>Deknl § 2-2, beslagsretten i forhold til tredjepersoner</vt:lpstr>
      <vt:lpstr>Konkursdebitor er legitimert som eier</vt:lpstr>
      <vt:lpstr>Deknl kap 7. Bobehandlingens innvirkning på skyldnerens kontraktsmessige forpliktelser</vt:lpstr>
      <vt:lpstr>Formuesgoder på vei inn</vt:lpstr>
      <vt:lpstr>Stansingsrett</vt:lpstr>
      <vt:lpstr>Deknl § 7-2</vt:lpstr>
      <vt:lpstr>Spesialbestemmelser</vt:lpstr>
      <vt:lpstr>Avtale seg vekk fra § 7-2</vt:lpstr>
      <vt:lpstr>Stansingsrett eller hevingsrett? </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Morten Smedal Nadheim</dc:creator>
  <cp:lastModifiedBy>Morten Smedal Nadheim</cp:lastModifiedBy>
  <cp:revision>94</cp:revision>
  <dcterms:created xsi:type="dcterms:W3CDTF">2019-02-23T18:33:19Z</dcterms:created>
  <dcterms:modified xsi:type="dcterms:W3CDTF">2020-09-18T10:46:13Z</dcterms:modified>
</cp:coreProperties>
</file>